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iC/AIXI68d9VgXeIwOVe58c/j2p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1" name="Justin Bola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22T12:46:59.319">
    <p:pos x="6000" y="0"/>
    <p:text>In the future we will be adding a merge function instead of a copy and paste</p:text>
    <p:extLst>
      <p:ext uri="{C676402C-5697-4E1C-873F-D02D1690AC5C}">
        <p15:threadingInfo timeZoneBias="0"/>
      </p:ext>
      <p:ext uri="http://customooxmlschemas.google.com/">
        <go:slidesCustomData xmlns:go="http://customooxmlschemas.google.com/" commentPostId="AAAAkR8XDjg"/>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1-21T20:35:17.104">
    <p:pos x="6000" y="0"/>
    <p:text>There will be no blank statuses</p:text>
    <p:extLst>
      <p:ext uri="{C676402C-5697-4E1C-873F-D02D1690AC5C}">
        <p15:threadingInfo timeZoneBias="0"/>
      </p:ext>
      <p:ext uri="http://customooxmlschemas.google.com/">
        <go:slidesCustomData xmlns:go="http://customooxmlschemas.google.com/" commentPostId="AAAAkQulW2k"/>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11-21T20:37:52.611">
    <p:pos x="6000" y="0"/>
    <p:text>Dwelling type, requested by, and fuel type needs to be required.</p:text>
    <p:extLst>
      <p:ext uri="{C676402C-5697-4E1C-873F-D02D1690AC5C}">
        <p15:threadingInfo timeZoneBias="0"/>
      </p:ext>
      <p:ext uri="http://customooxmlschemas.google.com/">
        <go:slidesCustomData xmlns:go="http://customooxmlschemas.google.com/" commentPostId="AAAAkQulW2o"/>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11-21T20:40:27.597">
    <p:pos x="6000" y="0"/>
    <p:text>How to auto populate the Program.</p:text>
    <p:extLst>
      <p:ext uri="{C676402C-5697-4E1C-873F-D02D1690AC5C}">
        <p15:threadingInfo timeZoneBias="0"/>
      </p:ext>
      <p:ext uri="http://customooxmlschemas.google.com/">
        <go:slidesCustomData xmlns:go="http://customooxmlschemas.google.com/" commentPostId="AAAAkQulW2s"/>
      </p:ext>
    </p:extLst>
  </p:cm>
  <p:cm authorId="0" idx="5" dt="2022-11-21T21:05:29.848">
    <p:pos x="6000" y="100"/>
    <p:text>Audit in process will be added.</p:text>
    <p:extLst>
      <p:ext uri="{C676402C-5697-4E1C-873F-D02D1690AC5C}">
        <p15:threadingInfo timeZoneBias="0"/>
      </p:ext>
      <p:ext uri="http://customooxmlschemas.google.com/">
        <go:slidesCustomData xmlns:go="http://customooxmlschemas.google.com/" commentPostId="AAAAkQulW3I"/>
      </p:ext>
    </p:extLst>
  </p:cm>
  <p:cm authorId="0" idx="6" dt="2022-11-22T13:25:43.242">
    <p:pos x="406" y="1279"/>
    <p:text>Add an asterisks for Status to make it a required field</p:text>
    <p:extLst>
      <p:ext uri="{C676402C-5697-4E1C-873F-D02D1690AC5C}">
        <p15:threadingInfo timeZoneBias="0"/>
      </p:ext>
      <p:ext uri="http://customooxmlschemas.google.com/">
        <go:slidesCustomData xmlns:go="http://customooxmlschemas.google.com/" commentPostId="AAAAkR8XDjk"/>
      </p:ext>
    </p:extLst>
  </p:cm>
  <p:cm authorId="0" idx="7" dt="2022-11-21T20:41:26.253">
    <p:pos x="6000" y="200"/>
    <p:text>What populates for dates.</p:text>
    <p:extLst>
      <p:ext uri="{C676402C-5697-4E1C-873F-D02D1690AC5C}">
        <p15:threadingInfo timeZoneBias="0"/>
      </p:ext>
      <p:ext uri="http://customooxmlschemas.google.com/">
        <go:slidesCustomData xmlns:go="http://customooxmlschemas.google.com/" commentPostId="AAAAkQulW2w"/>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2-11-22T13:30:20.419">
    <p:pos x="6000" y="0"/>
    <p:text>Maybe having this tab moved entirely to the client info tab next to fuel source</p:text>
    <p:extLst>
      <p:ext uri="{C676402C-5697-4E1C-873F-D02D1690AC5C}">
        <p15:threadingInfo timeZoneBias="0"/>
      </p:ext>
      <p:ext uri="http://customooxmlschemas.google.com/">
        <go:slidesCustomData xmlns:go="http://customooxmlschemas.google.com/" commentPostId="AAAAkR8XDjo"/>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2-11-21T20:52:57.897">
    <p:pos x="6000" y="0"/>
    <p:text>Don't default to move everything to proposal. For a</p:text>
    <p:extLst>
      <p:ext uri="{C676402C-5697-4E1C-873F-D02D1690AC5C}">
        <p15:threadingInfo timeZoneBias="0"/>
      </p:ext>
      <p:ext uri="http://customooxmlschemas.google.com/">
        <go:slidesCustomData xmlns:go="http://customooxmlschemas.google.com/" commentPostId="AAAAkQulW24"/>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2-11-21T20:56:10.420">
    <p:pos x="6000" y="0"/>
    <p:text>Next to bill utility we will add a new weatherization work order.</p:text>
    <p:extLst>
      <p:ext uri="{C676402C-5697-4E1C-873F-D02D1690AC5C}">
        <p15:threadingInfo timeZoneBias="0"/>
      </p:ext>
      <p:ext uri="http://customooxmlschemas.google.com/">
        <go:slidesCustomData xmlns:go="http://customooxmlschemas.google.com/" commentPostId="AAAAkQulW28"/>
      </p:ext>
    </p:extLs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2-11-21T21:04:03.830">
    <p:pos x="0" y="0"/>
    <p:text>Do we have an audit in process status?</p:text>
    <p:extLst>
      <p:ext uri="{C676402C-5697-4E1C-873F-D02D1690AC5C}">
        <p15:threadingInfo timeZoneBias="0"/>
      </p:ext>
      <p:ext uri="http://customooxmlschemas.google.com/">
        <go:slidesCustomData xmlns:go="http://customooxmlschemas.google.com/" commentPostId="AAAAkQulW3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94d0cd881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94d0cd88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41"/>
          <p:cNvSpPr/>
          <p:nvPr>
            <p:ph idx="2" type="pic"/>
          </p:nvPr>
        </p:nvSpPr>
        <p:spPr>
          <a:xfrm>
            <a:off x="5183188" y="987425"/>
            <a:ext cx="6172200" cy="4873625"/>
          </a:xfrm>
          <a:prstGeom prst="rect">
            <a:avLst/>
          </a:prstGeom>
          <a:noFill/>
          <a:ln>
            <a:noFill/>
          </a:ln>
        </p:spPr>
      </p:sp>
      <p:sp>
        <p:nvSpPr>
          <p:cNvPr id="139" name="Google Shape;139;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5183188" y="987425"/>
            <a:ext cx="6172200" cy="4873625"/>
          </a:xfrm>
          <a:prstGeom prst="rect">
            <a:avLst/>
          </a:prstGeom>
          <a:noFill/>
          <a:ln>
            <a:noFill/>
          </a:ln>
        </p:spPr>
      </p:sp>
      <p:sp>
        <p:nvSpPr>
          <p:cNvPr id="64" name="Google Shape;6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comments" Target="../comments/comment6.xml"/><Relationship Id="rId4" Type="http://schemas.openxmlformats.org/officeDocument/2006/relationships/image" Target="../media/image15.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comments" Target="../comments/commen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comments" Target="../comments/commen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9.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comments" Target="../comments/commen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comments" Target="../comments/commen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0" name="Google Shape;160;p1"/>
          <p:cNvSpPr/>
          <p:nvPr/>
        </p:nvSpPr>
        <p:spPr>
          <a:xfrm>
            <a:off x="0" y="1"/>
            <a:ext cx="12192000" cy="518714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1"/>
          <p:cNvSpPr/>
          <p:nvPr/>
        </p:nvSpPr>
        <p:spPr>
          <a:xfrm>
            <a:off x="596464" y="551961"/>
            <a:ext cx="10999072" cy="5399950"/>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1"/>
          <p:cNvSpPr txBox="1"/>
          <p:nvPr>
            <p:ph type="ctrTitle"/>
          </p:nvPr>
        </p:nvSpPr>
        <p:spPr>
          <a:xfrm>
            <a:off x="1524000" y="124858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400"/>
              <a:buFont typeface="Calibri"/>
              <a:buNone/>
            </a:pPr>
            <a:r>
              <a:rPr lang="en-US" sz="6400"/>
              <a:t>HPC Eplus</a:t>
            </a:r>
            <a:endParaRPr sz="6400"/>
          </a:p>
        </p:txBody>
      </p:sp>
      <p:sp>
        <p:nvSpPr>
          <p:cNvPr id="163" name="Google Shape;163;p1"/>
          <p:cNvSpPr txBox="1"/>
          <p:nvPr>
            <p:ph idx="1" type="subTitle"/>
          </p:nvPr>
        </p:nvSpPr>
        <p:spPr>
          <a:xfrm>
            <a:off x="1524000" y="3820338"/>
            <a:ext cx="9144000" cy="15636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Overview of Abode Enhancements</a:t>
            </a:r>
            <a:endParaRPr/>
          </a:p>
        </p:txBody>
      </p:sp>
      <p:cxnSp>
        <p:nvCxnSpPr>
          <p:cNvPr id="164" name="Google Shape;164;p1"/>
          <p:cNvCxnSpPr/>
          <p:nvPr/>
        </p:nvCxnSpPr>
        <p:spPr>
          <a:xfrm rot="10800000">
            <a:off x="596464" y="6329769"/>
            <a:ext cx="11000232" cy="0"/>
          </a:xfrm>
          <a:prstGeom prst="straightConnector1">
            <a:avLst/>
          </a:prstGeom>
          <a:noFill/>
          <a:ln cap="flat" cmpd="sng" w="152400">
            <a:solidFill>
              <a:schemeClr val="accent4"/>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1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3" name="Google Shape;283;p12"/>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Audit </a:t>
            </a:r>
            <a:endParaRPr/>
          </a:p>
        </p:txBody>
      </p:sp>
      <p:grpSp>
        <p:nvGrpSpPr>
          <p:cNvPr id="284" name="Google Shape;284;p12"/>
          <p:cNvGrpSpPr/>
          <p:nvPr/>
        </p:nvGrpSpPr>
        <p:grpSpPr>
          <a:xfrm>
            <a:off x="0" y="1083484"/>
            <a:ext cx="355196" cy="673460"/>
            <a:chOff x="0" y="823811"/>
            <a:chExt cx="355196" cy="673460"/>
          </a:xfrm>
        </p:grpSpPr>
        <p:sp>
          <p:nvSpPr>
            <p:cNvPr id="285" name="Google Shape;285;p12"/>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6" name="Google Shape;286;p12"/>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87" name="Google Shape;287;p12"/>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8" name="Google Shape;288;p12"/>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All assessment measures and recommendations entered </a:t>
            </a:r>
            <a:endParaRPr/>
          </a:p>
          <a:p>
            <a:pPr indent="-228600" lvl="0" marL="228600" rtl="0" algn="l">
              <a:lnSpc>
                <a:spcPct val="90000"/>
              </a:lnSpc>
              <a:spcBef>
                <a:spcPts val="1000"/>
              </a:spcBef>
              <a:spcAft>
                <a:spcPts val="0"/>
              </a:spcAft>
              <a:buClr>
                <a:schemeClr val="dk1"/>
              </a:buClr>
              <a:buSzPts val="2000"/>
              <a:buChar char="•"/>
            </a:pPr>
            <a:r>
              <a:rPr lang="en-US" sz="2000"/>
              <a:t>Select measures for Summary and Proposal</a:t>
            </a:r>
            <a:endParaRPr/>
          </a:p>
          <a:p>
            <a:pPr indent="-228600" lvl="0" marL="228600" rtl="0" algn="l">
              <a:lnSpc>
                <a:spcPct val="90000"/>
              </a:lnSpc>
              <a:spcBef>
                <a:spcPts val="1000"/>
              </a:spcBef>
              <a:spcAft>
                <a:spcPts val="0"/>
              </a:spcAft>
              <a:buClr>
                <a:schemeClr val="dk1"/>
              </a:buClr>
              <a:buSzPts val="2000"/>
              <a:buChar char="•"/>
            </a:pPr>
            <a:r>
              <a:rPr lang="en-US" sz="2000"/>
              <a:t>All measures selected for proposal automatically get populated in proposal tab for a customer contract</a:t>
            </a:r>
            <a:endParaRPr/>
          </a:p>
        </p:txBody>
      </p:sp>
      <p:sp>
        <p:nvSpPr>
          <p:cNvPr id="289" name="Google Shape;289;p12"/>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0" name="Google Shape;290;p12"/>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1" name="Google Shape;291;p12"/>
          <p:cNvPicPr preferRelativeResize="0"/>
          <p:nvPr/>
        </p:nvPicPr>
        <p:blipFill rotWithShape="1">
          <a:blip r:embed="rId3">
            <a:alphaModFix/>
          </a:blip>
          <a:srcRect b="2" l="0" r="41973" t="0"/>
          <a:stretch/>
        </p:blipFill>
        <p:spPr>
          <a:xfrm>
            <a:off x="5773173" y="357809"/>
            <a:ext cx="5828108" cy="58345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1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7" name="Google Shape;297;p13"/>
          <p:cNvSpPr txBox="1"/>
          <p:nvPr>
            <p:ph type="title"/>
          </p:nvPr>
        </p:nvSpPr>
        <p:spPr>
          <a:xfrm>
            <a:off x="589560" y="856180"/>
            <a:ext cx="5279408"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US" sz="3700"/>
              <a:t>Adding Measures to Audit Tab</a:t>
            </a:r>
            <a:endParaRPr/>
          </a:p>
        </p:txBody>
      </p:sp>
      <p:grpSp>
        <p:nvGrpSpPr>
          <p:cNvPr id="298" name="Google Shape;298;p13"/>
          <p:cNvGrpSpPr/>
          <p:nvPr/>
        </p:nvGrpSpPr>
        <p:grpSpPr>
          <a:xfrm>
            <a:off x="0" y="1083484"/>
            <a:ext cx="355196" cy="673460"/>
            <a:chOff x="0" y="823811"/>
            <a:chExt cx="355196" cy="673460"/>
          </a:xfrm>
        </p:grpSpPr>
        <p:sp>
          <p:nvSpPr>
            <p:cNvPr id="299" name="Google Shape;299;p13"/>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0" name="Google Shape;300;p13"/>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01" name="Google Shape;301;p13"/>
          <p:cNvSpPr/>
          <p:nvPr/>
        </p:nvSpPr>
        <p:spPr>
          <a:xfrm flipH="1">
            <a:off x="665085" y="2123821"/>
            <a:ext cx="4975066"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2" name="Google Shape;302;p13"/>
          <p:cNvSpPr txBox="1"/>
          <p:nvPr>
            <p:ph idx="1" type="body"/>
          </p:nvPr>
        </p:nvSpPr>
        <p:spPr>
          <a:xfrm>
            <a:off x="590719" y="2330505"/>
            <a:ext cx="5278066" cy="397958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Click add button</a:t>
            </a:r>
            <a:endParaRPr/>
          </a:p>
          <a:p>
            <a:pPr indent="-228600" lvl="0" marL="228600" rtl="0" algn="l">
              <a:lnSpc>
                <a:spcPct val="90000"/>
              </a:lnSpc>
              <a:spcBef>
                <a:spcPts val="1000"/>
              </a:spcBef>
              <a:spcAft>
                <a:spcPts val="0"/>
              </a:spcAft>
              <a:buClr>
                <a:schemeClr val="dk1"/>
              </a:buClr>
              <a:buSzPts val="2000"/>
              <a:buChar char="•"/>
            </a:pPr>
            <a:r>
              <a:rPr lang="en-US" sz="2000"/>
              <a:t>Select from building component dropdown what area of home you are adding to</a:t>
            </a:r>
            <a:endParaRPr/>
          </a:p>
          <a:p>
            <a:pPr indent="-228600" lvl="0" marL="228600" rtl="0" algn="l">
              <a:lnSpc>
                <a:spcPct val="90000"/>
              </a:lnSpc>
              <a:spcBef>
                <a:spcPts val="1000"/>
              </a:spcBef>
              <a:spcAft>
                <a:spcPts val="0"/>
              </a:spcAft>
              <a:buClr>
                <a:schemeClr val="dk1"/>
              </a:buClr>
              <a:buSzPts val="2000"/>
              <a:buChar char="•"/>
            </a:pPr>
            <a:r>
              <a:rPr lang="en-US" sz="2000"/>
              <a:t>Tab over to existing type and select from dropdown</a:t>
            </a:r>
            <a:endParaRPr/>
          </a:p>
          <a:p>
            <a:pPr indent="-228600" lvl="0" marL="228600" rtl="0" algn="l">
              <a:lnSpc>
                <a:spcPct val="90000"/>
              </a:lnSpc>
              <a:spcBef>
                <a:spcPts val="1000"/>
              </a:spcBef>
              <a:spcAft>
                <a:spcPts val="0"/>
              </a:spcAft>
              <a:buClr>
                <a:schemeClr val="dk1"/>
              </a:buClr>
              <a:buSzPts val="2000"/>
              <a:buChar char="•"/>
            </a:pPr>
            <a:r>
              <a:rPr lang="en-US" sz="2000"/>
              <a:t>Tab to Description drop down and select measure</a:t>
            </a:r>
            <a:endParaRPr/>
          </a:p>
          <a:p>
            <a:pPr indent="-228600" lvl="0" marL="228600" rtl="0" algn="l">
              <a:lnSpc>
                <a:spcPct val="90000"/>
              </a:lnSpc>
              <a:spcBef>
                <a:spcPts val="1000"/>
              </a:spcBef>
              <a:spcAft>
                <a:spcPts val="0"/>
              </a:spcAft>
              <a:buClr>
                <a:schemeClr val="dk1"/>
              </a:buClr>
              <a:buSzPts val="2000"/>
              <a:buChar char="•"/>
            </a:pPr>
            <a:r>
              <a:rPr lang="en-US" sz="2000"/>
              <a:t>Add quantity</a:t>
            </a:r>
            <a:endParaRPr/>
          </a:p>
        </p:txBody>
      </p:sp>
      <p:sp>
        <p:nvSpPr>
          <p:cNvPr id="303" name="Google Shape;303;p13"/>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4" name="Google Shape;304;p13"/>
          <p:cNvSpPr/>
          <p:nvPr/>
        </p:nvSpPr>
        <p:spPr>
          <a:xfrm>
            <a:off x="6849687" y="357447"/>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application&#10;&#10;Description automatically generated" id="305" name="Google Shape;305;p13"/>
          <p:cNvPicPr preferRelativeResize="0"/>
          <p:nvPr/>
        </p:nvPicPr>
        <p:blipFill rotWithShape="1">
          <a:blip r:embed="rId4">
            <a:alphaModFix/>
          </a:blip>
          <a:srcRect b="1945" l="0" r="4" t="13515"/>
          <a:stretch/>
        </p:blipFill>
        <p:spPr>
          <a:xfrm>
            <a:off x="7083423" y="581892"/>
            <a:ext cx="4397433" cy="2518756"/>
          </a:xfrm>
          <a:prstGeom prst="rect">
            <a:avLst/>
          </a:prstGeom>
          <a:noFill/>
          <a:ln>
            <a:noFill/>
          </a:ln>
        </p:spPr>
      </p:pic>
      <p:sp>
        <p:nvSpPr>
          <p:cNvPr id="306" name="Google Shape;306;p13"/>
          <p:cNvSpPr/>
          <p:nvPr/>
        </p:nvSpPr>
        <p:spPr>
          <a:xfrm>
            <a:off x="6849687" y="3505479"/>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7" name="Google Shape;307;p13"/>
          <p:cNvPicPr preferRelativeResize="0"/>
          <p:nvPr/>
        </p:nvPicPr>
        <p:blipFill rotWithShape="1">
          <a:blip r:embed="rId5">
            <a:alphaModFix/>
          </a:blip>
          <a:srcRect b="-4" l="0" r="1831" t="0"/>
          <a:stretch/>
        </p:blipFill>
        <p:spPr>
          <a:xfrm>
            <a:off x="6919420" y="3638481"/>
            <a:ext cx="4757843" cy="2786855"/>
          </a:xfrm>
          <a:prstGeom prst="rect">
            <a:avLst/>
          </a:prstGeom>
          <a:noFill/>
          <a:ln>
            <a:noFill/>
          </a:ln>
        </p:spPr>
      </p:pic>
      <p:cxnSp>
        <p:nvCxnSpPr>
          <p:cNvPr id="308" name="Google Shape;308;p13"/>
          <p:cNvCxnSpPr/>
          <p:nvPr/>
        </p:nvCxnSpPr>
        <p:spPr>
          <a:xfrm flipH="1" rot="10800000">
            <a:off x="3018408" y="2330505"/>
            <a:ext cx="5033639" cy="770143"/>
          </a:xfrm>
          <a:prstGeom prst="straightConnector1">
            <a:avLst/>
          </a:prstGeom>
          <a:noFill/>
          <a:ln cap="flat" cmpd="sng" w="9525">
            <a:solidFill>
              <a:schemeClr val="dk1"/>
            </a:solidFill>
            <a:prstDash val="solid"/>
            <a:miter lim="800000"/>
            <a:headEnd len="sm" w="sm" type="none"/>
            <a:tailEnd len="med" w="med" type="triangle"/>
          </a:ln>
        </p:spPr>
      </p:cxnSp>
      <p:cxnSp>
        <p:nvCxnSpPr>
          <p:cNvPr id="309" name="Google Shape;309;p13"/>
          <p:cNvCxnSpPr/>
          <p:nvPr/>
        </p:nvCxnSpPr>
        <p:spPr>
          <a:xfrm flipH="1" rot="10800000">
            <a:off x="5548544" y="1518082"/>
            <a:ext cx="1669002" cy="1987397"/>
          </a:xfrm>
          <a:prstGeom prst="straightConnector1">
            <a:avLst/>
          </a:prstGeom>
          <a:noFill/>
          <a:ln cap="flat" cmpd="sng" w="9525">
            <a:solidFill>
              <a:schemeClr val="dk1"/>
            </a:solidFill>
            <a:prstDash val="solid"/>
            <a:miter lim="800000"/>
            <a:headEnd len="sm" w="sm" type="none"/>
            <a:tailEnd len="med" w="med" type="triangle"/>
          </a:ln>
        </p:spPr>
      </p:cxnSp>
      <p:cxnSp>
        <p:nvCxnSpPr>
          <p:cNvPr id="310" name="Google Shape;310;p13"/>
          <p:cNvCxnSpPr/>
          <p:nvPr/>
        </p:nvCxnSpPr>
        <p:spPr>
          <a:xfrm flipH="1" rot="10800000">
            <a:off x="5108578" y="1500326"/>
            <a:ext cx="3760214" cy="2894121"/>
          </a:xfrm>
          <a:prstGeom prst="straightConnector1">
            <a:avLst/>
          </a:prstGeom>
          <a:noFill/>
          <a:ln cap="flat" cmpd="sng" w="9525">
            <a:solidFill>
              <a:schemeClr val="dk1"/>
            </a:solidFill>
            <a:prstDash val="solid"/>
            <a:miter lim="800000"/>
            <a:headEnd len="sm" w="sm" type="none"/>
            <a:tailEnd len="med" w="med" type="triangle"/>
          </a:ln>
        </p:spPr>
      </p:cxnSp>
      <p:cxnSp>
        <p:nvCxnSpPr>
          <p:cNvPr id="311" name="Google Shape;311;p13"/>
          <p:cNvCxnSpPr/>
          <p:nvPr/>
        </p:nvCxnSpPr>
        <p:spPr>
          <a:xfrm flipH="1" rot="10800000">
            <a:off x="5184559" y="4554245"/>
            <a:ext cx="1898864" cy="310718"/>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1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7" name="Google Shape;317;p14"/>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Quick add</a:t>
            </a:r>
            <a:endParaRPr/>
          </a:p>
        </p:txBody>
      </p:sp>
      <p:sp>
        <p:nvSpPr>
          <p:cNvPr id="318" name="Google Shape;318;p14"/>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9" name="Google Shape;319;p14"/>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The Quick Add button allows you to select several Barriers, Disclosures and energy saving tips at once and add them to the audit tab to be put on the summary for the customer</a:t>
            </a:r>
            <a:endParaRPr/>
          </a:p>
        </p:txBody>
      </p:sp>
      <p:sp>
        <p:nvSpPr>
          <p:cNvPr id="320" name="Google Shape;320;p14"/>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1" name="Google Shape;321;p14"/>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2" name="Google Shape;322;p14"/>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23" name="Google Shape;323;p14"/>
          <p:cNvPicPr preferRelativeResize="0"/>
          <p:nvPr/>
        </p:nvPicPr>
        <p:blipFill rotWithShape="1">
          <a:blip r:embed="rId3">
            <a:alphaModFix/>
          </a:blip>
          <a:srcRect b="0" l="0" r="0" t="0"/>
          <a:stretch/>
        </p:blipFill>
        <p:spPr>
          <a:xfrm>
            <a:off x="5696793" y="354959"/>
            <a:ext cx="6184973" cy="53028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1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9" name="Google Shape;329;p17"/>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Proposal </a:t>
            </a:r>
            <a:endParaRPr/>
          </a:p>
        </p:txBody>
      </p:sp>
      <p:sp>
        <p:nvSpPr>
          <p:cNvPr id="330" name="Google Shape;330;p17"/>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1" name="Google Shape;331;p17"/>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800"/>
              <a:buChar char="•"/>
            </a:pPr>
            <a:r>
              <a:rPr lang="en-US" sz="1800"/>
              <a:t>All measures that were checked off for proposal on the audit tab populate here</a:t>
            </a:r>
            <a:endParaRPr/>
          </a:p>
          <a:p>
            <a:pPr indent="-228600" lvl="0" marL="228600" rtl="0" algn="l">
              <a:lnSpc>
                <a:spcPct val="90000"/>
              </a:lnSpc>
              <a:spcBef>
                <a:spcPts val="1000"/>
              </a:spcBef>
              <a:spcAft>
                <a:spcPts val="0"/>
              </a:spcAft>
              <a:buClr>
                <a:schemeClr val="dk1"/>
              </a:buClr>
              <a:buSzPts val="1800"/>
              <a:buChar char="•"/>
            </a:pPr>
            <a:r>
              <a:rPr lang="en-US" sz="1800"/>
              <a:t>You can print contract from here after making any adjustments needed before sending to the customer</a:t>
            </a:r>
            <a:endParaRPr/>
          </a:p>
          <a:p>
            <a:pPr indent="-228600" lvl="0" marL="228600" rtl="0" algn="l">
              <a:lnSpc>
                <a:spcPct val="90000"/>
              </a:lnSpc>
              <a:spcBef>
                <a:spcPts val="1000"/>
              </a:spcBef>
              <a:spcAft>
                <a:spcPts val="0"/>
              </a:spcAft>
              <a:buClr>
                <a:schemeClr val="dk1"/>
              </a:buClr>
              <a:buSzPts val="1800"/>
              <a:buChar char="•"/>
            </a:pPr>
            <a:r>
              <a:rPr lang="en-US" sz="1800"/>
              <a:t>The printed contract will land in the client folder that was created from the audit tab printing- or if you didn’t print from audit tab it will create the folder from here</a:t>
            </a:r>
            <a:endParaRPr/>
          </a:p>
          <a:p>
            <a:pPr indent="-228600" lvl="0" marL="228600" rtl="0" algn="l">
              <a:lnSpc>
                <a:spcPct val="90000"/>
              </a:lnSpc>
              <a:spcBef>
                <a:spcPts val="1000"/>
              </a:spcBef>
              <a:spcAft>
                <a:spcPts val="0"/>
              </a:spcAft>
              <a:buClr>
                <a:schemeClr val="dk1"/>
              </a:buClr>
              <a:buSzPts val="1800"/>
              <a:buChar char="•"/>
            </a:pPr>
            <a:r>
              <a:rPr lang="en-US" sz="1800"/>
              <a:t>HPC’s will use this tab to hit Bill Utility for all measures installed. This will populate them on the invoicing tab</a:t>
            </a:r>
            <a:endParaRPr/>
          </a:p>
        </p:txBody>
      </p:sp>
      <p:sp>
        <p:nvSpPr>
          <p:cNvPr id="332" name="Google Shape;332;p17"/>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3" name="Google Shape;333;p17"/>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4" name="Google Shape;334;p17"/>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35" name="Google Shape;335;p17"/>
          <p:cNvPicPr preferRelativeResize="0"/>
          <p:nvPr/>
        </p:nvPicPr>
        <p:blipFill rotWithShape="1">
          <a:blip r:embed="rId4">
            <a:alphaModFix/>
          </a:blip>
          <a:srcRect b="0" l="0" r="0" t="0"/>
          <a:stretch/>
        </p:blipFill>
        <p:spPr>
          <a:xfrm>
            <a:off x="5918344" y="525982"/>
            <a:ext cx="5892656" cy="5234107"/>
          </a:xfrm>
          <a:prstGeom prst="rect">
            <a:avLst/>
          </a:prstGeom>
          <a:noFill/>
          <a:ln>
            <a:noFill/>
          </a:ln>
        </p:spPr>
      </p:pic>
      <p:cxnSp>
        <p:nvCxnSpPr>
          <p:cNvPr id="336" name="Google Shape;336;p17"/>
          <p:cNvCxnSpPr/>
          <p:nvPr/>
        </p:nvCxnSpPr>
        <p:spPr>
          <a:xfrm flipH="1" rot="10800000">
            <a:off x="4639893" y="3355759"/>
            <a:ext cx="5267587" cy="1624614"/>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1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2" name="Google Shape;342;p18"/>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Site Visit Receipt</a:t>
            </a:r>
            <a:endParaRPr/>
          </a:p>
        </p:txBody>
      </p:sp>
      <p:sp>
        <p:nvSpPr>
          <p:cNvPr id="343" name="Google Shape;343;p18"/>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4" name="Google Shape;344;p18"/>
          <p:cNvSpPr txBox="1"/>
          <p:nvPr>
            <p:ph idx="1" type="body"/>
          </p:nvPr>
        </p:nvSpPr>
        <p:spPr>
          <a:xfrm>
            <a:off x="645066" y="1889051"/>
            <a:ext cx="4283100" cy="35118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All ISMS are entered by HPC here</a:t>
            </a:r>
            <a:endParaRPr/>
          </a:p>
          <a:p>
            <a:pPr indent="-228600" lvl="0" marL="228600" rtl="0" algn="l">
              <a:lnSpc>
                <a:spcPct val="90000"/>
              </a:lnSpc>
              <a:spcBef>
                <a:spcPts val="1000"/>
              </a:spcBef>
              <a:spcAft>
                <a:spcPts val="0"/>
              </a:spcAft>
              <a:buClr>
                <a:schemeClr val="dk1"/>
              </a:buClr>
              <a:buSzPts val="1800"/>
              <a:buChar char="•"/>
            </a:pPr>
            <a:r>
              <a:rPr lang="en-US" sz="1800"/>
              <a:t>Assessment Fees entered here</a:t>
            </a:r>
            <a:endParaRPr/>
          </a:p>
          <a:p>
            <a:pPr indent="-228600" lvl="0" marL="228600" rtl="0" algn="l">
              <a:lnSpc>
                <a:spcPct val="90000"/>
              </a:lnSpc>
              <a:spcBef>
                <a:spcPts val="1000"/>
              </a:spcBef>
              <a:spcAft>
                <a:spcPts val="0"/>
              </a:spcAft>
              <a:buClr>
                <a:schemeClr val="dk1"/>
              </a:buClr>
              <a:buSzPts val="1800"/>
              <a:buChar char="•"/>
            </a:pPr>
            <a:r>
              <a:rPr lang="en-US" sz="1800"/>
              <a:t>When the audit is complete the HPC will upload documents to Google Docs and turn the Audit WO to Audit Complete on the Client Tab</a:t>
            </a:r>
            <a:endParaRPr/>
          </a:p>
          <a:p>
            <a:pPr indent="-114300" lvl="0" marL="228600" rtl="0" algn="l">
              <a:lnSpc>
                <a:spcPct val="90000"/>
              </a:lnSpc>
              <a:spcBef>
                <a:spcPts val="1000"/>
              </a:spcBef>
              <a:spcAft>
                <a:spcPts val="0"/>
              </a:spcAft>
              <a:buClr>
                <a:schemeClr val="dk1"/>
              </a:buClr>
              <a:buSzPts val="1800"/>
              <a:buNone/>
            </a:pPr>
            <a:r>
              <a:t/>
            </a:r>
            <a:endParaRPr sz="1800"/>
          </a:p>
        </p:txBody>
      </p:sp>
      <p:sp>
        <p:nvSpPr>
          <p:cNvPr id="345" name="Google Shape;345;p18"/>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6" name="Google Shape;346;p18"/>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7" name="Google Shape;347;p18"/>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48" name="Google Shape;348;p18"/>
          <p:cNvPicPr preferRelativeResize="0"/>
          <p:nvPr/>
        </p:nvPicPr>
        <p:blipFill rotWithShape="1">
          <a:blip r:embed="rId4">
            <a:alphaModFix/>
          </a:blip>
          <a:srcRect b="0" l="0" r="0" t="0"/>
          <a:stretch/>
        </p:blipFill>
        <p:spPr>
          <a:xfrm>
            <a:off x="5876925" y="771525"/>
            <a:ext cx="5915025" cy="4895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15"/>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4" name="Google Shape;354;p15"/>
          <p:cNvSpPr txBox="1"/>
          <p:nvPr>
            <p:ph type="title"/>
          </p:nvPr>
        </p:nvSpPr>
        <p:spPr>
          <a:xfrm>
            <a:off x="589560" y="856180"/>
            <a:ext cx="5279408"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Audit Print </a:t>
            </a:r>
            <a:endParaRPr/>
          </a:p>
        </p:txBody>
      </p:sp>
      <p:grpSp>
        <p:nvGrpSpPr>
          <p:cNvPr id="355" name="Google Shape;355;p15"/>
          <p:cNvGrpSpPr/>
          <p:nvPr/>
        </p:nvGrpSpPr>
        <p:grpSpPr>
          <a:xfrm>
            <a:off x="0" y="1083484"/>
            <a:ext cx="355196" cy="673460"/>
            <a:chOff x="0" y="823811"/>
            <a:chExt cx="355196" cy="673460"/>
          </a:xfrm>
        </p:grpSpPr>
        <p:sp>
          <p:nvSpPr>
            <p:cNvPr id="356" name="Google Shape;356;p15"/>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7" name="Google Shape;357;p15"/>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58" name="Google Shape;358;p15"/>
          <p:cNvSpPr/>
          <p:nvPr/>
        </p:nvSpPr>
        <p:spPr>
          <a:xfrm flipH="1">
            <a:off x="665085" y="2123821"/>
            <a:ext cx="4975066"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9" name="Google Shape;359;p15"/>
          <p:cNvSpPr txBox="1"/>
          <p:nvPr>
            <p:ph idx="1" type="body"/>
          </p:nvPr>
        </p:nvSpPr>
        <p:spPr>
          <a:xfrm>
            <a:off x="590719" y="2330505"/>
            <a:ext cx="5278066" cy="397958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Once the audit is complete </a:t>
            </a:r>
            <a:r>
              <a:rPr lang="en-US" sz="2000"/>
              <a:t>you can click the print button from any tab</a:t>
            </a:r>
            <a:endParaRPr/>
          </a:p>
          <a:p>
            <a:pPr indent="-228600" lvl="0" marL="228600" rtl="0" algn="l">
              <a:lnSpc>
                <a:spcPct val="90000"/>
              </a:lnSpc>
              <a:spcBef>
                <a:spcPts val="1000"/>
              </a:spcBef>
              <a:spcAft>
                <a:spcPts val="0"/>
              </a:spcAft>
              <a:buClr>
                <a:schemeClr val="dk1"/>
              </a:buClr>
              <a:buSzPts val="2000"/>
              <a:buChar char="•"/>
            </a:pPr>
            <a:r>
              <a:rPr lang="en-US" sz="2000"/>
              <a:t>You can select any rebates or HL forms here and click action Plan then preview and it will queue up all forms pre-filled for the customer</a:t>
            </a:r>
            <a:endParaRPr/>
          </a:p>
          <a:p>
            <a:pPr indent="-228600" lvl="0" marL="228600" rtl="0" algn="l">
              <a:lnSpc>
                <a:spcPct val="90000"/>
              </a:lnSpc>
              <a:spcBef>
                <a:spcPts val="1000"/>
              </a:spcBef>
              <a:spcAft>
                <a:spcPts val="0"/>
              </a:spcAft>
              <a:buClr>
                <a:schemeClr val="dk1"/>
              </a:buClr>
              <a:buSzPts val="2000"/>
              <a:buChar char="•"/>
            </a:pPr>
            <a:r>
              <a:rPr lang="en-US" sz="2000"/>
              <a:t>A folder for that customer will appear on desktop with all forms inside</a:t>
            </a:r>
            <a:endParaRPr/>
          </a:p>
        </p:txBody>
      </p:sp>
      <p:sp>
        <p:nvSpPr>
          <p:cNvPr id="360" name="Google Shape;360;p15"/>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1" name="Google Shape;361;p15"/>
          <p:cNvSpPr/>
          <p:nvPr/>
        </p:nvSpPr>
        <p:spPr>
          <a:xfrm>
            <a:off x="6849687" y="357447"/>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62" name="Google Shape;362;p15"/>
          <p:cNvPicPr preferRelativeResize="0"/>
          <p:nvPr/>
        </p:nvPicPr>
        <p:blipFill rotWithShape="1">
          <a:blip r:embed="rId3">
            <a:alphaModFix/>
          </a:blip>
          <a:srcRect b="0" l="0" r="0" t="0"/>
          <a:stretch/>
        </p:blipFill>
        <p:spPr>
          <a:xfrm>
            <a:off x="6937051" y="356812"/>
            <a:ext cx="4834738" cy="2791220"/>
          </a:xfrm>
          <a:prstGeom prst="rect">
            <a:avLst/>
          </a:prstGeom>
          <a:noFill/>
          <a:ln>
            <a:noFill/>
          </a:ln>
        </p:spPr>
      </p:pic>
      <p:sp>
        <p:nvSpPr>
          <p:cNvPr id="363" name="Google Shape;363;p15"/>
          <p:cNvSpPr/>
          <p:nvPr/>
        </p:nvSpPr>
        <p:spPr>
          <a:xfrm>
            <a:off x="6849687" y="3505479"/>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64" name="Google Shape;364;p15"/>
          <p:cNvPicPr preferRelativeResize="0"/>
          <p:nvPr/>
        </p:nvPicPr>
        <p:blipFill rotWithShape="1">
          <a:blip r:embed="rId4">
            <a:alphaModFix/>
          </a:blip>
          <a:srcRect b="0" l="0" r="0" t="0"/>
          <a:stretch/>
        </p:blipFill>
        <p:spPr>
          <a:xfrm>
            <a:off x="6849686" y="3504844"/>
            <a:ext cx="4922103" cy="2995709"/>
          </a:xfrm>
          <a:prstGeom prst="rect">
            <a:avLst/>
          </a:prstGeom>
          <a:noFill/>
          <a:ln>
            <a:noFill/>
          </a:ln>
        </p:spPr>
      </p:pic>
      <p:cxnSp>
        <p:nvCxnSpPr>
          <p:cNvPr id="365" name="Google Shape;365;p15"/>
          <p:cNvCxnSpPr/>
          <p:nvPr/>
        </p:nvCxnSpPr>
        <p:spPr>
          <a:xfrm flipH="1" rot="10800000">
            <a:off x="5255581" y="1233996"/>
            <a:ext cx="4785064" cy="2118525"/>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71" name="Google Shape;371;p16"/>
          <p:cNvGrpSpPr/>
          <p:nvPr/>
        </p:nvGrpSpPr>
        <p:grpSpPr>
          <a:xfrm>
            <a:off x="534774" y="699565"/>
            <a:ext cx="3553132" cy="5156200"/>
            <a:chOff x="7807230" y="2012810"/>
            <a:chExt cx="3251252" cy="3459865"/>
          </a:xfrm>
        </p:grpSpPr>
        <p:sp>
          <p:nvSpPr>
            <p:cNvPr id="372" name="Google Shape;372;p16"/>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3" name="Google Shape;373;p16"/>
            <p:cNvSpPr/>
            <p:nvPr/>
          </p:nvSpPr>
          <p:spPr>
            <a:xfrm>
              <a:off x="7807231" y="2026142"/>
              <a:ext cx="3251250" cy="3440203"/>
            </a:xfrm>
            <a:prstGeom prst="rect">
              <a:avLst/>
            </a:prstGeom>
            <a:gradFill>
              <a:gsLst>
                <a:gs pos="0">
                  <a:srgbClr val="DADADA"/>
                </a:gs>
                <a:gs pos="100000">
                  <a:srgbClr val="FFFFFE"/>
                </a:gs>
              </a:gsLst>
              <a:lin ang="16200000" scaled="0"/>
            </a:gra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374" name="Google Shape;374;p16"/>
          <p:cNvPicPr preferRelativeResize="0"/>
          <p:nvPr/>
        </p:nvPicPr>
        <p:blipFill rotWithShape="1">
          <a:blip r:embed="rId3">
            <a:alphaModFix/>
          </a:blip>
          <a:srcRect b="1" l="15770" r="30842" t="0"/>
          <a:stretch/>
        </p:blipFill>
        <p:spPr>
          <a:xfrm>
            <a:off x="706568" y="1586850"/>
            <a:ext cx="3209544" cy="3381629"/>
          </a:xfrm>
          <a:prstGeom prst="rect">
            <a:avLst/>
          </a:prstGeom>
          <a:noFill/>
          <a:ln>
            <a:noFill/>
          </a:ln>
        </p:spPr>
      </p:pic>
      <p:grpSp>
        <p:nvGrpSpPr>
          <p:cNvPr id="375" name="Google Shape;375;p16"/>
          <p:cNvGrpSpPr/>
          <p:nvPr/>
        </p:nvGrpSpPr>
        <p:grpSpPr>
          <a:xfrm>
            <a:off x="4319434" y="699565"/>
            <a:ext cx="3553132" cy="5156200"/>
            <a:chOff x="7807230" y="2012810"/>
            <a:chExt cx="3251252" cy="3459865"/>
          </a:xfrm>
        </p:grpSpPr>
        <p:sp>
          <p:nvSpPr>
            <p:cNvPr id="376" name="Google Shape;376;p16"/>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16"/>
            <p:cNvSpPr/>
            <p:nvPr/>
          </p:nvSpPr>
          <p:spPr>
            <a:xfrm>
              <a:off x="7807231" y="2026142"/>
              <a:ext cx="3251250" cy="3440203"/>
            </a:xfrm>
            <a:prstGeom prst="rect">
              <a:avLst/>
            </a:prstGeom>
            <a:gradFill>
              <a:gsLst>
                <a:gs pos="0">
                  <a:srgbClr val="DADADA"/>
                </a:gs>
                <a:gs pos="100000">
                  <a:srgbClr val="FFFFFE"/>
                </a:gs>
              </a:gsLst>
              <a:lin ang="16200000" scaled="0"/>
            </a:gra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378" name="Google Shape;378;p16"/>
          <p:cNvPicPr preferRelativeResize="0"/>
          <p:nvPr/>
        </p:nvPicPr>
        <p:blipFill rotWithShape="1">
          <a:blip r:embed="rId4">
            <a:alphaModFix/>
          </a:blip>
          <a:srcRect b="12596" l="0" r="-2" t="0"/>
          <a:stretch/>
        </p:blipFill>
        <p:spPr>
          <a:xfrm>
            <a:off x="4487333" y="1685925"/>
            <a:ext cx="3209544" cy="2971799"/>
          </a:xfrm>
          <a:prstGeom prst="rect">
            <a:avLst/>
          </a:prstGeom>
          <a:noFill/>
          <a:ln>
            <a:noFill/>
          </a:ln>
        </p:spPr>
      </p:pic>
      <p:grpSp>
        <p:nvGrpSpPr>
          <p:cNvPr id="379" name="Google Shape;379;p16"/>
          <p:cNvGrpSpPr/>
          <p:nvPr/>
        </p:nvGrpSpPr>
        <p:grpSpPr>
          <a:xfrm>
            <a:off x="8104093" y="699565"/>
            <a:ext cx="3553132" cy="5156200"/>
            <a:chOff x="7807230" y="2012810"/>
            <a:chExt cx="3251252" cy="3459865"/>
          </a:xfrm>
        </p:grpSpPr>
        <p:sp>
          <p:nvSpPr>
            <p:cNvPr id="380" name="Google Shape;380;p16"/>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1" name="Google Shape;381;p16"/>
            <p:cNvSpPr/>
            <p:nvPr/>
          </p:nvSpPr>
          <p:spPr>
            <a:xfrm>
              <a:off x="7807231" y="2026142"/>
              <a:ext cx="3251250" cy="3440203"/>
            </a:xfrm>
            <a:prstGeom prst="rect">
              <a:avLst/>
            </a:prstGeom>
            <a:gradFill>
              <a:gsLst>
                <a:gs pos="0">
                  <a:srgbClr val="DADADA"/>
                </a:gs>
                <a:gs pos="100000">
                  <a:srgbClr val="FFFFFE"/>
                </a:gs>
              </a:gsLst>
              <a:lin ang="16200000" scaled="0"/>
            </a:gra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382" name="Google Shape;382;p16"/>
          <p:cNvPicPr preferRelativeResize="0"/>
          <p:nvPr/>
        </p:nvPicPr>
        <p:blipFill rotWithShape="1">
          <a:blip r:embed="rId5">
            <a:alphaModFix/>
          </a:blip>
          <a:srcRect b="1" l="0" r="48750" t="0"/>
          <a:stretch/>
        </p:blipFill>
        <p:spPr>
          <a:xfrm>
            <a:off x="8275887" y="1800226"/>
            <a:ext cx="3209544" cy="2714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10"/>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8" name="Google Shape;388;p10"/>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Work Order</a:t>
            </a:r>
            <a:endParaRPr/>
          </a:p>
        </p:txBody>
      </p:sp>
      <p:sp>
        <p:nvSpPr>
          <p:cNvPr id="389" name="Google Shape;389;p10"/>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0" name="Google Shape;390;p10"/>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t/>
            </a:r>
            <a:endParaRPr sz="1800"/>
          </a:p>
          <a:p>
            <a:pPr indent="-228600" lvl="0" marL="228600" rtl="0" algn="l">
              <a:lnSpc>
                <a:spcPct val="90000"/>
              </a:lnSpc>
              <a:spcBef>
                <a:spcPts val="0"/>
              </a:spcBef>
              <a:spcAft>
                <a:spcPts val="0"/>
              </a:spcAft>
              <a:buSzPts val="1800"/>
              <a:buChar char="•"/>
            </a:pPr>
            <a:r>
              <a:rPr lang="en-US" sz="1800"/>
              <a:t>A work order is generated when a button is clicked on the proposal tab</a:t>
            </a:r>
            <a:endParaRPr sz="1800"/>
          </a:p>
          <a:p>
            <a:pPr indent="0" lvl="0" marL="228600" rtl="0" algn="l">
              <a:lnSpc>
                <a:spcPct val="90000"/>
              </a:lnSpc>
              <a:spcBef>
                <a:spcPts val="0"/>
              </a:spcBef>
              <a:spcAft>
                <a:spcPts val="0"/>
              </a:spcAft>
              <a:buNone/>
            </a:pPr>
            <a:r>
              <a:t/>
            </a:r>
            <a:endParaRPr sz="1800"/>
          </a:p>
          <a:p>
            <a:pPr indent="-228600" lvl="0" marL="228600" rtl="0" algn="l">
              <a:lnSpc>
                <a:spcPct val="90000"/>
              </a:lnSpc>
              <a:spcBef>
                <a:spcPts val="0"/>
              </a:spcBef>
              <a:spcAft>
                <a:spcPts val="0"/>
              </a:spcAft>
              <a:buSzPts val="1800"/>
              <a:buChar char="•"/>
            </a:pPr>
            <a:r>
              <a:rPr lang="en-US" sz="1800"/>
              <a:t>Typically you won’t create a work order until you have a signed contract</a:t>
            </a:r>
            <a:endParaRPr sz="1800"/>
          </a:p>
          <a:p>
            <a:pPr indent="-228600" lvl="0" marL="228600" rtl="0" algn="l">
              <a:lnSpc>
                <a:spcPct val="90000"/>
              </a:lnSpc>
              <a:spcBef>
                <a:spcPts val="1000"/>
              </a:spcBef>
              <a:spcAft>
                <a:spcPts val="0"/>
              </a:spcAft>
              <a:buClr>
                <a:schemeClr val="dk1"/>
              </a:buClr>
              <a:buSzPts val="1800"/>
              <a:buChar char="•"/>
            </a:pPr>
            <a:r>
              <a:rPr lang="en-US" sz="1800"/>
              <a:t>The work order primary function for the HPC is to enter certain </a:t>
            </a:r>
            <a:r>
              <a:rPr lang="en-US" sz="1800"/>
              <a:t>Milestones that the lead vendor wants to track. </a:t>
            </a:r>
            <a:endParaRPr sz="1800"/>
          </a:p>
          <a:p>
            <a:pPr indent="-228600" lvl="0" marL="228600" rtl="0" algn="l">
              <a:lnSpc>
                <a:spcPct val="90000"/>
              </a:lnSpc>
              <a:spcBef>
                <a:spcPts val="1000"/>
              </a:spcBef>
              <a:spcAft>
                <a:spcPts val="0"/>
              </a:spcAft>
              <a:buClr>
                <a:schemeClr val="dk1"/>
              </a:buClr>
              <a:buSzPts val="1800"/>
              <a:buChar char="•"/>
            </a:pPr>
            <a:r>
              <a:rPr lang="en-US" sz="1800"/>
              <a:t>Milestones will be populated in the client info tab as well as the work order tab</a:t>
            </a:r>
            <a:endParaRPr sz="1800"/>
          </a:p>
        </p:txBody>
      </p:sp>
      <p:sp>
        <p:nvSpPr>
          <p:cNvPr id="391" name="Google Shape;391;p10"/>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2" name="Google Shape;392;p10"/>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3" name="Google Shape;393;p10"/>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94" name="Google Shape;394;p10"/>
          <p:cNvPicPr preferRelativeResize="0"/>
          <p:nvPr/>
        </p:nvPicPr>
        <p:blipFill rotWithShape="1">
          <a:blip r:embed="rId3">
            <a:alphaModFix/>
          </a:blip>
          <a:srcRect b="0" l="0" r="0" t="0"/>
          <a:stretch/>
        </p:blipFill>
        <p:spPr>
          <a:xfrm>
            <a:off x="5696790" y="354959"/>
            <a:ext cx="5918966" cy="57029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1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0" name="Google Shape;400;p11"/>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Milestones</a:t>
            </a:r>
            <a:endParaRPr/>
          </a:p>
        </p:txBody>
      </p:sp>
      <p:sp>
        <p:nvSpPr>
          <p:cNvPr id="401" name="Google Shape;401;p11"/>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2" name="Google Shape;402;p11"/>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Milestones are added here</a:t>
            </a:r>
            <a:endParaRPr/>
          </a:p>
          <a:p>
            <a:pPr indent="-228600" lvl="0" marL="228600" rtl="0" algn="l">
              <a:lnSpc>
                <a:spcPct val="90000"/>
              </a:lnSpc>
              <a:spcBef>
                <a:spcPts val="1000"/>
              </a:spcBef>
              <a:spcAft>
                <a:spcPts val="0"/>
              </a:spcAft>
              <a:buClr>
                <a:schemeClr val="dk1"/>
              </a:buClr>
              <a:buSzPts val="1800"/>
              <a:buChar char="•"/>
            </a:pPr>
            <a:r>
              <a:rPr lang="en-US" sz="1800"/>
              <a:t>Can be used to track all phases of the contract</a:t>
            </a:r>
            <a:endParaRPr/>
          </a:p>
          <a:p>
            <a:pPr indent="-228600" lvl="0" marL="228600" rtl="0" algn="l">
              <a:spcBef>
                <a:spcPts val="1000"/>
              </a:spcBef>
              <a:spcAft>
                <a:spcPts val="0"/>
              </a:spcAft>
              <a:buSzPts val="1800"/>
              <a:buChar char="•"/>
            </a:pPr>
            <a:r>
              <a:rPr lang="en-US" sz="1800"/>
              <a:t>For example a signed contract is a milestone. A weatherization schedule date is another milestone. There maybe other milestones that Abode will want an HPC to track</a:t>
            </a:r>
            <a:endParaRPr sz="1800"/>
          </a:p>
          <a:p>
            <a:pPr indent="-228600" lvl="0" marL="228600" rtl="0" algn="l">
              <a:spcBef>
                <a:spcPts val="1000"/>
              </a:spcBef>
              <a:spcAft>
                <a:spcPts val="0"/>
              </a:spcAft>
              <a:buSzPts val="1800"/>
              <a:buChar char="•"/>
            </a:pPr>
            <a:r>
              <a:rPr lang="en-US" sz="1800"/>
              <a:t>Since HPCs will no longer be importing and exporting projects, they will be updating the milestones throughout the projects life cycle</a:t>
            </a:r>
            <a:endParaRPr sz="1800"/>
          </a:p>
        </p:txBody>
      </p:sp>
      <p:sp>
        <p:nvSpPr>
          <p:cNvPr id="403" name="Google Shape;403;p11"/>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4" name="Google Shape;404;p11"/>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5" name="Google Shape;405;p11"/>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06" name="Google Shape;406;p11"/>
          <p:cNvPicPr preferRelativeResize="0"/>
          <p:nvPr/>
        </p:nvPicPr>
        <p:blipFill rotWithShape="1">
          <a:blip r:embed="rId3">
            <a:alphaModFix/>
          </a:blip>
          <a:srcRect b="0" l="0" r="0" t="0"/>
          <a:stretch/>
        </p:blipFill>
        <p:spPr>
          <a:xfrm>
            <a:off x="5987738" y="447675"/>
            <a:ext cx="5628018" cy="53124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194d0cd8813_0_0"/>
          <p:cNvSpPr txBox="1"/>
          <p:nvPr>
            <p:ph idx="4294967295" type="title"/>
          </p:nvPr>
        </p:nvSpPr>
        <p:spPr>
          <a:xfrm>
            <a:off x="645064" y="525982"/>
            <a:ext cx="4283100" cy="1200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Google Drive storage</a:t>
            </a:r>
            <a:endParaRPr/>
          </a:p>
        </p:txBody>
      </p:sp>
      <p:sp>
        <p:nvSpPr>
          <p:cNvPr id="412" name="Google Shape;412;g194d0cd8813_0_0"/>
          <p:cNvSpPr/>
          <p:nvPr/>
        </p:nvSpPr>
        <p:spPr>
          <a:xfrm flipH="1">
            <a:off x="616593" y="1944913"/>
            <a:ext cx="4023300" cy="27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3" name="Google Shape;413;g194d0cd8813_0_0"/>
          <p:cNvSpPr txBox="1"/>
          <p:nvPr>
            <p:ph idx="4294967295" type="body"/>
          </p:nvPr>
        </p:nvSpPr>
        <p:spPr>
          <a:xfrm>
            <a:off x="645066" y="2031101"/>
            <a:ext cx="4283100" cy="35118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Document storage for EPlus projects previously done in Docuware; for Abode-owned EPlus projects, document storage now through Google Drive</a:t>
            </a:r>
            <a:endParaRPr sz="1800"/>
          </a:p>
          <a:p>
            <a:pPr indent="-228600" lvl="0" marL="228600" rtl="0" algn="l">
              <a:lnSpc>
                <a:spcPct val="90000"/>
              </a:lnSpc>
              <a:spcBef>
                <a:spcPts val="1000"/>
              </a:spcBef>
              <a:spcAft>
                <a:spcPts val="0"/>
              </a:spcAft>
              <a:buClr>
                <a:schemeClr val="dk1"/>
              </a:buClr>
              <a:buSzPts val="1800"/>
              <a:buChar char="•"/>
            </a:pPr>
            <a:r>
              <a:rPr lang="en-US" sz="1800"/>
              <a:t>Google Drive folder link automatically created on customer record upon approval/validation</a:t>
            </a:r>
            <a:endParaRPr sz="1800"/>
          </a:p>
          <a:p>
            <a:pPr indent="-228600" lvl="0" marL="228600" rtl="0" algn="l">
              <a:lnSpc>
                <a:spcPct val="90000"/>
              </a:lnSpc>
              <a:spcBef>
                <a:spcPts val="1000"/>
              </a:spcBef>
              <a:spcAft>
                <a:spcPts val="0"/>
              </a:spcAft>
              <a:buClr>
                <a:schemeClr val="dk1"/>
              </a:buClr>
              <a:buSzPts val="1800"/>
              <a:buChar char="•"/>
            </a:pPr>
            <a:r>
              <a:rPr lang="en-US" sz="1800"/>
              <a:t>Copy/paste Drive link into web browser</a:t>
            </a:r>
            <a:endParaRPr/>
          </a:p>
          <a:p>
            <a:pPr indent="-228600" lvl="0" marL="228600" rtl="0" algn="l">
              <a:lnSpc>
                <a:spcPct val="90000"/>
              </a:lnSpc>
              <a:spcBef>
                <a:spcPts val="1000"/>
              </a:spcBef>
              <a:spcAft>
                <a:spcPts val="0"/>
              </a:spcAft>
              <a:buClr>
                <a:schemeClr val="dk1"/>
              </a:buClr>
              <a:buSzPts val="1800"/>
              <a:buChar char="•"/>
            </a:pPr>
            <a:r>
              <a:rPr lang="en-US" sz="1800"/>
              <a:t>Documents generated out of EPlus must be uploaded into the customer’s Drive folder</a:t>
            </a:r>
            <a:endParaRPr/>
          </a:p>
        </p:txBody>
      </p:sp>
      <p:sp>
        <p:nvSpPr>
          <p:cNvPr id="414" name="Google Shape;414;g194d0cd8813_0_0"/>
          <p:cNvSpPr/>
          <p:nvPr/>
        </p:nvSpPr>
        <p:spPr>
          <a:xfrm rot="5400000">
            <a:off x="-225899" y="6053340"/>
            <a:ext cx="740700" cy="154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5" name="Google Shape;415;g194d0cd8813_0_0"/>
          <p:cNvSpPr/>
          <p:nvPr/>
        </p:nvSpPr>
        <p:spPr>
          <a:xfrm rot="5400000">
            <a:off x="5904901" y="215214"/>
            <a:ext cx="740700" cy="1183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6" name="Google Shape;416;g194d0cd8813_0_0"/>
          <p:cNvPicPr preferRelativeResize="0"/>
          <p:nvPr/>
        </p:nvPicPr>
        <p:blipFill>
          <a:blip r:embed="rId3">
            <a:alphaModFix/>
          </a:blip>
          <a:stretch>
            <a:fillRect/>
          </a:stretch>
        </p:blipFill>
        <p:spPr>
          <a:xfrm>
            <a:off x="4747850" y="2302900"/>
            <a:ext cx="7355099" cy="1886975"/>
          </a:xfrm>
          <a:prstGeom prst="rect">
            <a:avLst/>
          </a:prstGeom>
          <a:noFill/>
          <a:ln>
            <a:noFill/>
          </a:ln>
        </p:spPr>
      </p:pic>
      <p:cxnSp>
        <p:nvCxnSpPr>
          <p:cNvPr id="417" name="Google Shape;417;g194d0cd8813_0_0"/>
          <p:cNvCxnSpPr/>
          <p:nvPr/>
        </p:nvCxnSpPr>
        <p:spPr>
          <a:xfrm flipH="1" rot="10800000">
            <a:off x="4504375" y="3003100"/>
            <a:ext cx="6979800" cy="517200"/>
          </a:xfrm>
          <a:prstGeom prst="straightConnector1">
            <a:avLst/>
          </a:prstGeom>
          <a:noFill/>
          <a:ln cap="flat" cmpd="sng" w="9525">
            <a:solidFill>
              <a:schemeClr val="dk2"/>
            </a:solidFill>
            <a:prstDash val="solid"/>
            <a:round/>
            <a:headEnd len="med" w="med" type="none"/>
            <a:tailEnd len="med" w="med" type="triangle"/>
          </a:ln>
        </p:spPr>
      </p:cxnSp>
      <p:cxnSp>
        <p:nvCxnSpPr>
          <p:cNvPr id="418" name="Google Shape;418;g194d0cd8813_0_0"/>
          <p:cNvCxnSpPr/>
          <p:nvPr/>
        </p:nvCxnSpPr>
        <p:spPr>
          <a:xfrm flipH="1" rot="10800000">
            <a:off x="4514500" y="3307150"/>
            <a:ext cx="7071000" cy="243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70" name="Google Shape;170;p2"/>
          <p:cNvGrpSpPr/>
          <p:nvPr/>
        </p:nvGrpSpPr>
        <p:grpSpPr>
          <a:xfrm>
            <a:off x="4" y="1216597"/>
            <a:ext cx="731521" cy="673460"/>
            <a:chOff x="3940602" y="308034"/>
            <a:chExt cx="2116791" cy="3428999"/>
          </a:xfrm>
        </p:grpSpPr>
        <p:sp>
          <p:nvSpPr>
            <p:cNvPr id="171" name="Google Shape;171;p2"/>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2"/>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3" name="Google Shape;173;p2"/>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74" name="Google Shape;174;p2"/>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2"/>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Major Changes to EPlus</a:t>
            </a:r>
            <a:endParaRPr/>
          </a:p>
        </p:txBody>
      </p:sp>
      <p:sp>
        <p:nvSpPr>
          <p:cNvPr id="176" name="Google Shape;176;p2"/>
          <p:cNvSpPr txBox="1"/>
          <p:nvPr>
            <p:ph idx="1" type="body"/>
          </p:nvPr>
        </p:nvSpPr>
        <p:spPr>
          <a:xfrm>
            <a:off x="1044328" y="3037797"/>
            <a:ext cx="9941400" cy="31248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No more Import/Export of information</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The ability to search </a:t>
            </a:r>
            <a:r>
              <a:rPr lang="en-US" sz="2400"/>
              <a:t>and approve clients through Utility Search</a:t>
            </a:r>
            <a:endParaRPr/>
          </a:p>
          <a:p>
            <a:pPr indent="-228600" lvl="0" marL="228600" rtl="0" algn="l">
              <a:lnSpc>
                <a:spcPct val="90000"/>
              </a:lnSpc>
              <a:spcBef>
                <a:spcPts val="1000"/>
              </a:spcBef>
              <a:spcAft>
                <a:spcPts val="0"/>
              </a:spcAft>
              <a:buClr>
                <a:schemeClr val="dk1"/>
              </a:buClr>
              <a:buSzPts val="2400"/>
              <a:buChar char="•"/>
            </a:pPr>
            <a:r>
              <a:rPr lang="en-US" sz="2400"/>
              <a:t>Document storage</a:t>
            </a:r>
            <a:r>
              <a:rPr lang="en-US" sz="2400"/>
              <a:t> in Google Drive, via folder link created in Eplus</a:t>
            </a:r>
            <a:endParaRPr sz="2400"/>
          </a:p>
          <a:p>
            <a:pPr indent="-228600" lvl="0" marL="228600" rtl="0" algn="l">
              <a:lnSpc>
                <a:spcPct val="90000"/>
              </a:lnSpc>
              <a:spcBef>
                <a:spcPts val="1000"/>
              </a:spcBef>
              <a:spcAft>
                <a:spcPts val="0"/>
              </a:spcAft>
              <a:buSzPts val="2400"/>
              <a:buChar char="•"/>
            </a:pPr>
            <a:r>
              <a:rPr lang="en-US" sz="2400"/>
              <a:t>Invoicing completed directly in EPlus with HPC managing change orders</a:t>
            </a:r>
            <a:endParaRPr sz="2400"/>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The ability to create milestones to track </a:t>
            </a:r>
            <a:r>
              <a:rPr lang="en-US" sz="2400"/>
              <a:t>phases</a:t>
            </a:r>
            <a:r>
              <a:rPr lang="en-US" sz="2400">
                <a:latin typeface="Calibri"/>
                <a:ea typeface="Calibri"/>
                <a:cs typeface="Calibri"/>
                <a:sym typeface="Calibri"/>
              </a:rPr>
              <a:t> of WZ </a:t>
            </a:r>
            <a:r>
              <a:rPr lang="en-US" sz="2400"/>
              <a:t>projects</a:t>
            </a:r>
            <a:endParaRPr sz="2400">
              <a:latin typeface="Calibri"/>
              <a:ea typeface="Calibri"/>
              <a:cs typeface="Calibri"/>
              <a:sym typeface="Calibri"/>
            </a:endParaRPr>
          </a:p>
        </p:txBody>
      </p:sp>
      <p:cxnSp>
        <p:nvCxnSpPr>
          <p:cNvPr id="177" name="Google Shape;177;p2"/>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1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4" name="Google Shape;424;p19"/>
          <p:cNvSpPr txBox="1"/>
          <p:nvPr>
            <p:ph type="title"/>
          </p:nvPr>
        </p:nvSpPr>
        <p:spPr>
          <a:xfrm>
            <a:off x="589560" y="856180"/>
            <a:ext cx="5279408"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Invoicing</a:t>
            </a:r>
            <a:endParaRPr/>
          </a:p>
        </p:txBody>
      </p:sp>
      <p:grpSp>
        <p:nvGrpSpPr>
          <p:cNvPr id="425" name="Google Shape;425;p19"/>
          <p:cNvGrpSpPr/>
          <p:nvPr/>
        </p:nvGrpSpPr>
        <p:grpSpPr>
          <a:xfrm>
            <a:off x="0" y="1083484"/>
            <a:ext cx="355196" cy="673460"/>
            <a:chOff x="0" y="823811"/>
            <a:chExt cx="355196" cy="673460"/>
          </a:xfrm>
        </p:grpSpPr>
        <p:sp>
          <p:nvSpPr>
            <p:cNvPr id="426" name="Google Shape;426;p19"/>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7" name="Google Shape;427;p19"/>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28" name="Google Shape;428;p19"/>
          <p:cNvSpPr/>
          <p:nvPr/>
        </p:nvSpPr>
        <p:spPr>
          <a:xfrm flipH="1">
            <a:off x="665085" y="2123821"/>
            <a:ext cx="4975066"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9" name="Google Shape;429;p19"/>
          <p:cNvSpPr txBox="1"/>
          <p:nvPr>
            <p:ph idx="1" type="body"/>
          </p:nvPr>
        </p:nvSpPr>
        <p:spPr>
          <a:xfrm>
            <a:off x="590719" y="2330505"/>
            <a:ext cx="5278066" cy="3979585"/>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n-US" sz="2000"/>
              <a:t>This tab should be populated from the proposal tab by hitting bill utility button when you are ready to submit invoice documents to Google Docs</a:t>
            </a:r>
            <a:endParaRPr/>
          </a:p>
          <a:p>
            <a:pPr indent="-228600" lvl="0" marL="228600" rtl="0" algn="l">
              <a:lnSpc>
                <a:spcPct val="90000"/>
              </a:lnSpc>
              <a:spcBef>
                <a:spcPts val="1000"/>
              </a:spcBef>
              <a:spcAft>
                <a:spcPts val="0"/>
              </a:spcAft>
              <a:buClr>
                <a:schemeClr val="dk1"/>
              </a:buClr>
              <a:buSzPts val="2000"/>
              <a:buChar char="•"/>
            </a:pPr>
            <a:r>
              <a:rPr lang="en-US" sz="2000"/>
              <a:t>Add appropriate fees</a:t>
            </a:r>
            <a:endParaRPr sz="2000"/>
          </a:p>
          <a:p>
            <a:pPr indent="-228600" lvl="0" marL="228600" rtl="0" algn="l">
              <a:lnSpc>
                <a:spcPct val="90000"/>
              </a:lnSpc>
              <a:spcBef>
                <a:spcPts val="1000"/>
              </a:spcBef>
              <a:spcAft>
                <a:spcPts val="0"/>
              </a:spcAft>
              <a:buClr>
                <a:schemeClr val="dk1"/>
              </a:buClr>
              <a:buSzPts val="2000"/>
              <a:buChar char="•"/>
            </a:pPr>
            <a:r>
              <a:rPr lang="en-US" sz="2000"/>
              <a:t> </a:t>
            </a:r>
            <a:r>
              <a:rPr b="1" lang="en-US" sz="2000"/>
              <a:t>The HPC will enter any change order items before </a:t>
            </a:r>
            <a:r>
              <a:rPr b="1" lang="en-US" sz="2000"/>
              <a:t>submitting for billing. </a:t>
            </a:r>
            <a:endParaRPr b="1"/>
          </a:p>
          <a:p>
            <a:pPr indent="-228600" lvl="0" marL="228600" rtl="0" algn="l">
              <a:lnSpc>
                <a:spcPct val="90000"/>
              </a:lnSpc>
              <a:spcBef>
                <a:spcPts val="1000"/>
              </a:spcBef>
              <a:spcAft>
                <a:spcPts val="0"/>
              </a:spcAft>
              <a:buClr>
                <a:schemeClr val="dk1"/>
              </a:buClr>
              <a:buSzPts val="2000"/>
              <a:buChar char="•"/>
            </a:pPr>
            <a:r>
              <a:rPr lang="en-US" sz="2000"/>
              <a:t>On client Info Screen you will set status to a 35 to alert Abode the WZ is ready to be paid out.</a:t>
            </a:r>
            <a:endParaRPr sz="2000"/>
          </a:p>
          <a:p>
            <a:pPr indent="-228600" lvl="0" marL="228600" rtl="0" algn="l">
              <a:lnSpc>
                <a:spcPct val="90000"/>
              </a:lnSpc>
              <a:spcBef>
                <a:spcPts val="1000"/>
              </a:spcBef>
              <a:spcAft>
                <a:spcPts val="0"/>
              </a:spcAft>
              <a:buSzPts val="2000"/>
              <a:buChar char="•"/>
            </a:pPr>
            <a:r>
              <a:rPr lang="en-US" sz="2000"/>
              <a:t>Once set to status 35 you will not be able to change the project.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430" name="Google Shape;430;p19"/>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1" name="Google Shape;431;p19"/>
          <p:cNvSpPr/>
          <p:nvPr/>
        </p:nvSpPr>
        <p:spPr>
          <a:xfrm>
            <a:off x="6849687" y="357447"/>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2" name="Google Shape;432;p19"/>
          <p:cNvPicPr preferRelativeResize="0"/>
          <p:nvPr/>
        </p:nvPicPr>
        <p:blipFill rotWithShape="1">
          <a:blip r:embed="rId3">
            <a:alphaModFix/>
          </a:blip>
          <a:srcRect b="-4" l="450" r="1339" t="0"/>
          <a:stretch/>
        </p:blipFill>
        <p:spPr>
          <a:xfrm>
            <a:off x="7083423" y="428934"/>
            <a:ext cx="4397433" cy="2852100"/>
          </a:xfrm>
          <a:prstGeom prst="rect">
            <a:avLst/>
          </a:prstGeom>
          <a:noFill/>
          <a:ln>
            <a:noFill/>
          </a:ln>
        </p:spPr>
      </p:pic>
      <p:sp>
        <p:nvSpPr>
          <p:cNvPr id="433" name="Google Shape;433;p19"/>
          <p:cNvSpPr/>
          <p:nvPr/>
        </p:nvSpPr>
        <p:spPr>
          <a:xfrm>
            <a:off x="6849687" y="3505479"/>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4" name="Google Shape;434;p19"/>
          <p:cNvPicPr preferRelativeResize="0"/>
          <p:nvPr/>
        </p:nvPicPr>
        <p:blipFill rotWithShape="1">
          <a:blip r:embed="rId4">
            <a:alphaModFix/>
          </a:blip>
          <a:srcRect b="0" l="4946" r="8669" t="0"/>
          <a:stretch/>
        </p:blipFill>
        <p:spPr>
          <a:xfrm>
            <a:off x="7083423" y="3707894"/>
            <a:ext cx="4395569" cy="25187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3" name="Google Shape;183;p3"/>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Utility Search</a:t>
            </a:r>
            <a:endParaRPr/>
          </a:p>
        </p:txBody>
      </p:sp>
      <p:sp>
        <p:nvSpPr>
          <p:cNvPr id="184" name="Google Shape;184;p3"/>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3"/>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Click utility search </a:t>
            </a:r>
            <a:endParaRPr/>
          </a:p>
          <a:p>
            <a:pPr indent="-228600" lvl="0" marL="228600" rtl="0" algn="l">
              <a:lnSpc>
                <a:spcPct val="90000"/>
              </a:lnSpc>
              <a:spcBef>
                <a:spcPts val="1000"/>
              </a:spcBef>
              <a:spcAft>
                <a:spcPts val="0"/>
              </a:spcAft>
              <a:buClr>
                <a:schemeClr val="dk1"/>
              </a:buClr>
              <a:buSzPts val="1800"/>
              <a:buChar char="•"/>
            </a:pPr>
            <a:r>
              <a:rPr lang="en-US" sz="1800"/>
              <a:t>Enter address information and hit search</a:t>
            </a:r>
            <a:endParaRPr/>
          </a:p>
          <a:p>
            <a:pPr indent="-228600" lvl="0" marL="228600" rtl="0" algn="l">
              <a:lnSpc>
                <a:spcPct val="90000"/>
              </a:lnSpc>
              <a:spcBef>
                <a:spcPts val="1000"/>
              </a:spcBef>
              <a:spcAft>
                <a:spcPts val="0"/>
              </a:spcAft>
              <a:buClr>
                <a:schemeClr val="dk1"/>
              </a:buClr>
              <a:buSzPts val="1800"/>
              <a:buChar char="•"/>
            </a:pPr>
            <a:r>
              <a:rPr lang="en-US" sz="1800"/>
              <a:t>Pulls up list of accounts for that address</a:t>
            </a:r>
            <a:endParaRPr/>
          </a:p>
          <a:p>
            <a:pPr indent="-228600" lvl="0" marL="228600" rtl="0" algn="l">
              <a:lnSpc>
                <a:spcPct val="90000"/>
              </a:lnSpc>
              <a:spcBef>
                <a:spcPts val="1000"/>
              </a:spcBef>
              <a:spcAft>
                <a:spcPts val="0"/>
              </a:spcAft>
              <a:buClr>
                <a:schemeClr val="dk1"/>
              </a:buClr>
              <a:buSzPts val="1800"/>
              <a:buChar char="•"/>
            </a:pPr>
            <a:r>
              <a:rPr lang="en-US" sz="1800"/>
              <a:t>Can also search by client name</a:t>
            </a:r>
            <a:endParaRPr/>
          </a:p>
        </p:txBody>
      </p:sp>
      <p:sp>
        <p:nvSpPr>
          <p:cNvPr id="186" name="Google Shape;186;p3"/>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3"/>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3"/>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9" name="Google Shape;189;p3"/>
          <p:cNvPicPr preferRelativeResize="0"/>
          <p:nvPr/>
        </p:nvPicPr>
        <p:blipFill rotWithShape="1">
          <a:blip r:embed="rId3">
            <a:alphaModFix/>
          </a:blip>
          <a:srcRect b="0" l="0" r="0" t="0"/>
          <a:stretch/>
        </p:blipFill>
        <p:spPr>
          <a:xfrm>
            <a:off x="5918345" y="525982"/>
            <a:ext cx="5915146" cy="5303317"/>
          </a:xfrm>
          <a:prstGeom prst="rect">
            <a:avLst/>
          </a:prstGeom>
          <a:noFill/>
          <a:ln>
            <a:noFill/>
          </a:ln>
        </p:spPr>
      </p:pic>
      <p:cxnSp>
        <p:nvCxnSpPr>
          <p:cNvPr id="190" name="Google Shape;190;p3"/>
          <p:cNvCxnSpPr/>
          <p:nvPr/>
        </p:nvCxnSpPr>
        <p:spPr>
          <a:xfrm flipH="1" rot="10800000">
            <a:off x="2838450" y="1038225"/>
            <a:ext cx="5334000" cy="2114550"/>
          </a:xfrm>
          <a:prstGeom prst="straightConnector1">
            <a:avLst/>
          </a:prstGeom>
          <a:noFill/>
          <a:ln cap="flat" cmpd="sng" w="9525">
            <a:solidFill>
              <a:schemeClr val="dk1"/>
            </a:solidFill>
            <a:prstDash val="solid"/>
            <a:miter lim="800000"/>
            <a:headEnd len="sm" w="sm" type="none"/>
            <a:tailEnd len="med" w="med" type="triangle"/>
          </a:ln>
        </p:spPr>
      </p:cxnSp>
      <p:cxnSp>
        <p:nvCxnSpPr>
          <p:cNvPr id="191" name="Google Shape;191;p3"/>
          <p:cNvCxnSpPr/>
          <p:nvPr/>
        </p:nvCxnSpPr>
        <p:spPr>
          <a:xfrm flipH="1" rot="10800000">
            <a:off x="4856085" y="2379216"/>
            <a:ext cx="2015232" cy="1127464"/>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4"/>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Utility Search cont..</a:t>
            </a:r>
            <a:endParaRPr/>
          </a:p>
        </p:txBody>
      </p:sp>
      <p:sp>
        <p:nvSpPr>
          <p:cNvPr id="198" name="Google Shape;198;p4"/>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4"/>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Search will show the rate codes for all accounts. Along with eligibility</a:t>
            </a:r>
            <a:endParaRPr/>
          </a:p>
          <a:p>
            <a:pPr indent="-228600" lvl="0" marL="228600" rtl="0" algn="l">
              <a:lnSpc>
                <a:spcPct val="90000"/>
              </a:lnSpc>
              <a:spcBef>
                <a:spcPts val="1000"/>
              </a:spcBef>
              <a:spcAft>
                <a:spcPts val="0"/>
              </a:spcAft>
              <a:buClr>
                <a:schemeClr val="dk1"/>
              </a:buClr>
              <a:buSzPts val="1800"/>
              <a:buChar char="•"/>
            </a:pPr>
            <a:r>
              <a:rPr lang="en-US" sz="1800"/>
              <a:t>If customer is eligible, you can add customer and proceed with assessment</a:t>
            </a:r>
            <a:endParaRPr/>
          </a:p>
          <a:p>
            <a:pPr indent="-228600" lvl="0" marL="228600" rtl="0" algn="l">
              <a:lnSpc>
                <a:spcPct val="90000"/>
              </a:lnSpc>
              <a:spcBef>
                <a:spcPts val="1000"/>
              </a:spcBef>
              <a:spcAft>
                <a:spcPts val="0"/>
              </a:spcAft>
              <a:buClr>
                <a:schemeClr val="dk1"/>
              </a:buClr>
              <a:buSzPts val="1800"/>
              <a:buChar char="•"/>
            </a:pPr>
            <a:r>
              <a:rPr lang="en-US" sz="1800"/>
              <a:t>If both gas and electric accounts are present you can select the electric account hit copy normal, then move to gas account and click paste, click add customer and both accounts will be added to the one client number</a:t>
            </a:r>
            <a:endParaRPr/>
          </a:p>
          <a:p>
            <a:pPr indent="0" lvl="0" marL="0" rtl="0" algn="l">
              <a:lnSpc>
                <a:spcPct val="90000"/>
              </a:lnSpc>
              <a:spcBef>
                <a:spcPts val="1000"/>
              </a:spcBef>
              <a:spcAft>
                <a:spcPts val="0"/>
              </a:spcAft>
              <a:buClr>
                <a:schemeClr val="dk1"/>
              </a:buClr>
              <a:buSzPts val="1800"/>
              <a:buNone/>
            </a:pPr>
            <a:r>
              <a:t/>
            </a:r>
            <a:endParaRPr sz="1800"/>
          </a:p>
        </p:txBody>
      </p:sp>
      <p:sp>
        <p:nvSpPr>
          <p:cNvPr id="200" name="Google Shape;200;p4"/>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1" name="Google Shape;201;p4"/>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4"/>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3" name="Google Shape;203;p4"/>
          <p:cNvPicPr preferRelativeResize="0"/>
          <p:nvPr/>
        </p:nvPicPr>
        <p:blipFill rotWithShape="1">
          <a:blip r:embed="rId4">
            <a:alphaModFix/>
          </a:blip>
          <a:srcRect b="0" l="0" r="0" t="0"/>
          <a:stretch/>
        </p:blipFill>
        <p:spPr>
          <a:xfrm>
            <a:off x="5835577" y="666750"/>
            <a:ext cx="6184973" cy="4862755"/>
          </a:xfrm>
          <a:prstGeom prst="rect">
            <a:avLst/>
          </a:prstGeom>
          <a:noFill/>
          <a:ln>
            <a:noFill/>
          </a:ln>
        </p:spPr>
      </p:pic>
      <p:cxnSp>
        <p:nvCxnSpPr>
          <p:cNvPr id="204" name="Google Shape;204;p4"/>
          <p:cNvCxnSpPr/>
          <p:nvPr/>
        </p:nvCxnSpPr>
        <p:spPr>
          <a:xfrm>
            <a:off x="3968318" y="2565647"/>
            <a:ext cx="4243527" cy="417250"/>
          </a:xfrm>
          <a:prstGeom prst="straightConnector1">
            <a:avLst/>
          </a:prstGeom>
          <a:noFill/>
          <a:ln cap="flat" cmpd="sng" w="9525">
            <a:solidFill>
              <a:schemeClr val="dk1"/>
            </a:solidFill>
            <a:prstDash val="solid"/>
            <a:miter lim="800000"/>
            <a:headEnd len="sm" w="sm" type="none"/>
            <a:tailEnd len="med" w="med" type="triangle"/>
          </a:ln>
        </p:spPr>
      </p:cxnSp>
      <p:cxnSp>
        <p:nvCxnSpPr>
          <p:cNvPr id="205" name="Google Shape;205;p4"/>
          <p:cNvCxnSpPr/>
          <p:nvPr/>
        </p:nvCxnSpPr>
        <p:spPr>
          <a:xfrm>
            <a:off x="4509856" y="3844031"/>
            <a:ext cx="3941686" cy="0"/>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5"/>
          <p:cNvSpPr/>
          <p:nvPr/>
        </p:nvSpPr>
        <p:spPr>
          <a:xfrm>
            <a:off x="81150" y="313"/>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p5"/>
          <p:cNvSpPr txBox="1"/>
          <p:nvPr>
            <p:ph type="title"/>
          </p:nvPr>
        </p:nvSpPr>
        <p:spPr>
          <a:xfrm>
            <a:off x="589560" y="856180"/>
            <a:ext cx="5279408"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US" sz="3700"/>
              <a:t>Customer Search Ineligible</a:t>
            </a:r>
            <a:endParaRPr/>
          </a:p>
        </p:txBody>
      </p:sp>
      <p:grpSp>
        <p:nvGrpSpPr>
          <p:cNvPr id="212" name="Google Shape;212;p5"/>
          <p:cNvGrpSpPr/>
          <p:nvPr/>
        </p:nvGrpSpPr>
        <p:grpSpPr>
          <a:xfrm>
            <a:off x="0" y="1083484"/>
            <a:ext cx="355196" cy="673460"/>
            <a:chOff x="0" y="823811"/>
            <a:chExt cx="355196" cy="673460"/>
          </a:xfrm>
        </p:grpSpPr>
        <p:sp>
          <p:nvSpPr>
            <p:cNvPr id="213" name="Google Shape;213;p5"/>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4" name="Google Shape;214;p5"/>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15" name="Google Shape;215;p5"/>
          <p:cNvSpPr/>
          <p:nvPr/>
        </p:nvSpPr>
        <p:spPr>
          <a:xfrm flipH="1">
            <a:off x="665085" y="2123821"/>
            <a:ext cx="4975066"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6" name="Google Shape;216;p5"/>
          <p:cNvSpPr txBox="1"/>
          <p:nvPr>
            <p:ph idx="1" type="body"/>
          </p:nvPr>
        </p:nvSpPr>
        <p:spPr>
          <a:xfrm>
            <a:off x="590719" y="2330505"/>
            <a:ext cx="5278066" cy="397958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If customer is ineligible but you would like Abode to review the reason you can hit add customer</a:t>
            </a:r>
            <a:endParaRPr/>
          </a:p>
          <a:p>
            <a:pPr indent="-228600" lvl="0" marL="228600" rtl="0" algn="l">
              <a:lnSpc>
                <a:spcPct val="90000"/>
              </a:lnSpc>
              <a:spcBef>
                <a:spcPts val="1000"/>
              </a:spcBef>
              <a:spcAft>
                <a:spcPts val="0"/>
              </a:spcAft>
              <a:buClr>
                <a:schemeClr val="dk1"/>
              </a:buClr>
              <a:buSzPts val="2000"/>
              <a:buChar char="•"/>
            </a:pPr>
            <a:r>
              <a:rPr lang="en-US" sz="2000"/>
              <a:t>This will put it in your client list as “01 Requested”</a:t>
            </a:r>
            <a:endParaRPr/>
          </a:p>
          <a:p>
            <a:pPr indent="-228600" lvl="0" marL="228600" rtl="0" algn="l">
              <a:lnSpc>
                <a:spcPct val="90000"/>
              </a:lnSpc>
              <a:spcBef>
                <a:spcPts val="1000"/>
              </a:spcBef>
              <a:spcAft>
                <a:spcPts val="0"/>
              </a:spcAft>
              <a:buClr>
                <a:schemeClr val="dk1"/>
              </a:buClr>
              <a:buSzPts val="2000"/>
              <a:buChar char="•"/>
            </a:pPr>
            <a:r>
              <a:rPr lang="en-US" sz="2000"/>
              <a:t>Abode will review the client further and make a determination- if approved the customer status will change to an “02 Approved and you can proceed.</a:t>
            </a:r>
            <a:endParaRPr/>
          </a:p>
          <a:p>
            <a:pPr indent="-228600" lvl="0" marL="228600" rtl="0" algn="l">
              <a:lnSpc>
                <a:spcPct val="90000"/>
              </a:lnSpc>
              <a:spcBef>
                <a:spcPts val="1000"/>
              </a:spcBef>
              <a:spcAft>
                <a:spcPts val="0"/>
              </a:spcAft>
              <a:buClr>
                <a:schemeClr val="dk1"/>
              </a:buClr>
              <a:buSzPts val="2000"/>
              <a:buChar char="•"/>
            </a:pPr>
            <a:r>
              <a:rPr lang="en-US" sz="2000"/>
              <a:t>If the client is deemed ineligible after review it will be changed to a status “03 Rejected” and you may not proceed.</a:t>
            </a:r>
            <a:endParaRPr/>
          </a:p>
        </p:txBody>
      </p:sp>
      <p:sp>
        <p:nvSpPr>
          <p:cNvPr id="217" name="Google Shape;217;p5"/>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8" name="Google Shape;218;p5"/>
          <p:cNvSpPr/>
          <p:nvPr/>
        </p:nvSpPr>
        <p:spPr>
          <a:xfrm>
            <a:off x="6849687" y="357447"/>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9" name="Google Shape;219;p5"/>
          <p:cNvPicPr preferRelativeResize="0"/>
          <p:nvPr/>
        </p:nvPicPr>
        <p:blipFill rotWithShape="1">
          <a:blip r:embed="rId3">
            <a:alphaModFix/>
          </a:blip>
          <a:srcRect b="-1" l="6048" r="110" t="0"/>
          <a:stretch/>
        </p:blipFill>
        <p:spPr>
          <a:xfrm>
            <a:off x="6849687" y="356811"/>
            <a:ext cx="4845488" cy="2856905"/>
          </a:xfrm>
          <a:prstGeom prst="rect">
            <a:avLst/>
          </a:prstGeom>
          <a:noFill/>
          <a:ln>
            <a:noFill/>
          </a:ln>
        </p:spPr>
      </p:pic>
      <p:sp>
        <p:nvSpPr>
          <p:cNvPr id="220" name="Google Shape;220;p5"/>
          <p:cNvSpPr/>
          <p:nvPr/>
        </p:nvSpPr>
        <p:spPr>
          <a:xfrm>
            <a:off x="6849687" y="3505479"/>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1" name="Google Shape;221;p5"/>
          <p:cNvPicPr preferRelativeResize="0"/>
          <p:nvPr/>
        </p:nvPicPr>
        <p:blipFill rotWithShape="1">
          <a:blip r:embed="rId4">
            <a:alphaModFix/>
          </a:blip>
          <a:srcRect b="-2" l="0" r="22775" t="0"/>
          <a:stretch/>
        </p:blipFill>
        <p:spPr>
          <a:xfrm>
            <a:off x="6849686" y="3438161"/>
            <a:ext cx="4922103" cy="2923587"/>
          </a:xfrm>
          <a:prstGeom prst="rect">
            <a:avLst/>
          </a:prstGeom>
          <a:noFill/>
          <a:ln>
            <a:noFill/>
          </a:ln>
        </p:spPr>
      </p:pic>
      <p:cxnSp>
        <p:nvCxnSpPr>
          <p:cNvPr id="222" name="Google Shape;222;p5"/>
          <p:cNvCxnSpPr/>
          <p:nvPr/>
        </p:nvCxnSpPr>
        <p:spPr>
          <a:xfrm>
            <a:off x="4879750" y="3762300"/>
            <a:ext cx="2089800" cy="11160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11"/>
                                        </p:tgtEl>
                                        <p:attrNameLst>
                                          <p:attrName>style.visibility</p:attrName>
                                        </p:attrNameLst>
                                      </p:cBhvr>
                                      <p:to>
                                        <p:strVal val="visible"/>
                                      </p:to>
                                    </p:set>
                                    <p:animEffect filter="fade" transition="in">
                                      <p:cBhvr>
                                        <p:cTn dur="7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8" name="Google Shape;228;p6"/>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Browse Clients</a:t>
            </a:r>
            <a:endParaRPr sz="3600">
              <a:latin typeface="Calibri"/>
              <a:ea typeface="Calibri"/>
              <a:cs typeface="Calibri"/>
              <a:sym typeface="Calibri"/>
            </a:endParaRPr>
          </a:p>
        </p:txBody>
      </p:sp>
      <p:sp>
        <p:nvSpPr>
          <p:cNvPr id="229" name="Google Shape;229;p6"/>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0" name="Google Shape;230;p6"/>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All clients in Eplus show up here.</a:t>
            </a:r>
            <a:endParaRPr/>
          </a:p>
          <a:p>
            <a:pPr indent="-228600" lvl="0" marL="228600" rtl="0" algn="l">
              <a:lnSpc>
                <a:spcPct val="90000"/>
              </a:lnSpc>
              <a:spcBef>
                <a:spcPts val="1000"/>
              </a:spcBef>
              <a:spcAft>
                <a:spcPts val="0"/>
              </a:spcAft>
              <a:buClr>
                <a:schemeClr val="dk1"/>
              </a:buClr>
              <a:buSzPts val="1800"/>
              <a:buChar char="•"/>
            </a:pPr>
            <a:r>
              <a:rPr lang="en-US" sz="1800"/>
              <a:t>When you click on a client number that client is displayed on all other tabs.</a:t>
            </a:r>
            <a:endParaRPr/>
          </a:p>
          <a:p>
            <a:pPr indent="-228600" lvl="0" marL="228600" rtl="0" algn="l">
              <a:lnSpc>
                <a:spcPct val="90000"/>
              </a:lnSpc>
              <a:spcBef>
                <a:spcPts val="1000"/>
              </a:spcBef>
              <a:spcAft>
                <a:spcPts val="0"/>
              </a:spcAft>
              <a:buClr>
                <a:schemeClr val="dk1"/>
              </a:buClr>
              <a:buSzPts val="1800"/>
              <a:buChar char="•"/>
            </a:pPr>
            <a:r>
              <a:rPr lang="en-US" sz="1800"/>
              <a:t>You can use search function to search by client number, address, last name etc.</a:t>
            </a:r>
            <a:endParaRPr/>
          </a:p>
        </p:txBody>
      </p:sp>
      <p:sp>
        <p:nvSpPr>
          <p:cNvPr id="231" name="Google Shape;231;p6"/>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2" name="Google Shape;232;p6"/>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3" name="Google Shape;233;p6"/>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4" name="Google Shape;234;p6"/>
          <p:cNvPicPr preferRelativeResize="0"/>
          <p:nvPr/>
        </p:nvPicPr>
        <p:blipFill rotWithShape="1">
          <a:blip r:embed="rId4">
            <a:alphaModFix/>
          </a:blip>
          <a:srcRect b="0" l="0" r="0" t="0"/>
          <a:stretch/>
        </p:blipFill>
        <p:spPr>
          <a:xfrm>
            <a:off x="5987738" y="525981"/>
            <a:ext cx="5628018" cy="5427557"/>
          </a:xfrm>
          <a:prstGeom prst="rect">
            <a:avLst/>
          </a:prstGeom>
          <a:noFill/>
          <a:ln>
            <a:noFill/>
          </a:ln>
        </p:spPr>
      </p:pic>
      <p:cxnSp>
        <p:nvCxnSpPr>
          <p:cNvPr id="235" name="Google Shape;235;p6"/>
          <p:cNvCxnSpPr/>
          <p:nvPr/>
        </p:nvCxnSpPr>
        <p:spPr>
          <a:xfrm flipH="1" rot="10800000">
            <a:off x="4639893" y="825623"/>
            <a:ext cx="1254880" cy="3195961"/>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41" name="Google Shape;241;p7"/>
          <p:cNvGrpSpPr/>
          <p:nvPr/>
        </p:nvGrpSpPr>
        <p:grpSpPr>
          <a:xfrm rot="5400000">
            <a:off x="-2340441" y="2666183"/>
            <a:ext cx="5860051" cy="527712"/>
            <a:chOff x="6081624" y="1998368"/>
            <a:chExt cx="5613457" cy="782175"/>
          </a:xfrm>
        </p:grpSpPr>
        <p:sp>
          <p:nvSpPr>
            <p:cNvPr id="242" name="Google Shape;242;p7"/>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3" name="Google Shape;243;p7"/>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44" name="Google Shape;244;p7"/>
          <p:cNvSpPr/>
          <p:nvPr/>
        </p:nvSpPr>
        <p:spPr>
          <a:xfrm>
            <a:off x="579528" y="517897"/>
            <a:ext cx="11111729" cy="585796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5" name="Google Shape;245;p7"/>
          <p:cNvSpPr txBox="1"/>
          <p:nvPr>
            <p:ph type="title"/>
          </p:nvPr>
        </p:nvSpPr>
        <p:spPr>
          <a:xfrm>
            <a:off x="1057025" y="922644"/>
            <a:ext cx="5040285" cy="116958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000"/>
              <a:t>Client Info Left side of Screen</a:t>
            </a:r>
            <a:endParaRPr sz="4000"/>
          </a:p>
        </p:txBody>
      </p:sp>
      <p:sp>
        <p:nvSpPr>
          <p:cNvPr id="246" name="Google Shape;246;p7"/>
          <p:cNvSpPr/>
          <p:nvPr/>
        </p:nvSpPr>
        <p:spPr>
          <a:xfrm flipH="1">
            <a:off x="1055714" y="2263365"/>
            <a:ext cx="49377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7" name="Google Shape;247;p7"/>
          <p:cNvSpPr txBox="1"/>
          <p:nvPr>
            <p:ph idx="1" type="body"/>
          </p:nvPr>
        </p:nvSpPr>
        <p:spPr>
          <a:xfrm>
            <a:off x="1055715" y="2508105"/>
            <a:ext cx="5040285" cy="363249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Name, Address, Phone, Email, Primary Language</a:t>
            </a:r>
            <a:endParaRPr/>
          </a:p>
          <a:p>
            <a:pPr indent="-228600" lvl="0" marL="228600" rtl="0" algn="l">
              <a:lnSpc>
                <a:spcPct val="90000"/>
              </a:lnSpc>
              <a:spcBef>
                <a:spcPts val="1000"/>
              </a:spcBef>
              <a:spcAft>
                <a:spcPts val="0"/>
              </a:spcAft>
              <a:buClr>
                <a:schemeClr val="dk1"/>
              </a:buClr>
              <a:buSzPts val="2000"/>
              <a:buChar char="•"/>
            </a:pPr>
            <a:r>
              <a:rPr lang="en-US" sz="2000"/>
              <a:t>All Dwelling info must be filled in mandatory fields have an asterisk *.</a:t>
            </a:r>
            <a:endParaRPr/>
          </a:p>
        </p:txBody>
      </p:sp>
      <p:pic>
        <p:nvPicPr>
          <p:cNvPr id="248" name="Google Shape;248;p7"/>
          <p:cNvPicPr preferRelativeResize="0"/>
          <p:nvPr/>
        </p:nvPicPr>
        <p:blipFill rotWithShape="1">
          <a:blip r:embed="rId4">
            <a:alphaModFix/>
          </a:blip>
          <a:srcRect b="0" l="0" r="0" t="0"/>
          <a:stretch/>
        </p:blipFill>
        <p:spPr>
          <a:xfrm>
            <a:off x="6349480" y="379857"/>
            <a:ext cx="4890262" cy="2975601"/>
          </a:xfrm>
          <a:prstGeom prst="rect">
            <a:avLst/>
          </a:prstGeom>
          <a:noFill/>
          <a:ln>
            <a:noFill/>
          </a:ln>
        </p:spPr>
      </p:pic>
      <p:pic>
        <p:nvPicPr>
          <p:cNvPr id="249" name="Google Shape;249;p7"/>
          <p:cNvPicPr preferRelativeResize="0"/>
          <p:nvPr/>
        </p:nvPicPr>
        <p:blipFill rotWithShape="1">
          <a:blip r:embed="rId5">
            <a:alphaModFix/>
          </a:blip>
          <a:srcRect b="0" l="0" r="0" t="0"/>
          <a:stretch/>
        </p:blipFill>
        <p:spPr>
          <a:xfrm>
            <a:off x="6295502" y="3355459"/>
            <a:ext cx="5040285" cy="27172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5" name="Google Shape;255;p8"/>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Client Info Right side of screen</a:t>
            </a:r>
            <a:endParaRPr/>
          </a:p>
        </p:txBody>
      </p:sp>
      <p:sp>
        <p:nvSpPr>
          <p:cNvPr id="256" name="Google Shape;256;p8"/>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7" name="Google Shape;257;p8"/>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 Select correct program</a:t>
            </a:r>
            <a:endParaRPr/>
          </a:p>
          <a:p>
            <a:pPr indent="-228600" lvl="0" marL="228600" rtl="0" algn="l">
              <a:lnSpc>
                <a:spcPct val="90000"/>
              </a:lnSpc>
              <a:spcBef>
                <a:spcPts val="1000"/>
              </a:spcBef>
              <a:spcAft>
                <a:spcPts val="0"/>
              </a:spcAft>
              <a:buClr>
                <a:schemeClr val="dk1"/>
              </a:buClr>
              <a:buSzPts val="1800"/>
              <a:buChar char="•"/>
            </a:pPr>
            <a:r>
              <a:rPr lang="en-US" sz="1800"/>
              <a:t>Schedule Assessment date and time</a:t>
            </a:r>
            <a:endParaRPr/>
          </a:p>
          <a:p>
            <a:pPr indent="-228600" lvl="0" marL="228600" rtl="0" algn="l">
              <a:lnSpc>
                <a:spcPct val="90000"/>
              </a:lnSpc>
              <a:spcBef>
                <a:spcPts val="1000"/>
              </a:spcBef>
              <a:spcAft>
                <a:spcPts val="0"/>
              </a:spcAft>
              <a:buClr>
                <a:schemeClr val="dk1"/>
              </a:buClr>
              <a:buSzPts val="1800"/>
              <a:buChar char="•"/>
            </a:pPr>
            <a:r>
              <a:rPr lang="en-US" sz="1800"/>
              <a:t>Assign to Auditor</a:t>
            </a:r>
            <a:endParaRPr sz="1800"/>
          </a:p>
          <a:p>
            <a:pPr indent="-228600" lvl="0" marL="228600" rtl="0" algn="l">
              <a:spcBef>
                <a:spcPts val="1000"/>
              </a:spcBef>
              <a:spcAft>
                <a:spcPts val="0"/>
              </a:spcAft>
              <a:buSzPts val="1800"/>
              <a:buChar char="•"/>
            </a:pPr>
            <a:r>
              <a:rPr lang="en-US" sz="1800"/>
              <a:t>Change status as needed</a:t>
            </a:r>
            <a:r>
              <a:rPr lang="en-US" sz="1800"/>
              <a:t> </a:t>
            </a:r>
            <a:endParaRPr sz="1800"/>
          </a:p>
          <a:p>
            <a:pPr indent="-228600" lvl="0" marL="228600" rtl="0" algn="l">
              <a:lnSpc>
                <a:spcPct val="90000"/>
              </a:lnSpc>
              <a:spcBef>
                <a:spcPts val="1000"/>
              </a:spcBef>
              <a:spcAft>
                <a:spcPts val="0"/>
              </a:spcAft>
              <a:buClr>
                <a:schemeClr val="dk1"/>
              </a:buClr>
              <a:buSzPts val="1800"/>
              <a:buChar char="•"/>
            </a:pPr>
            <a:r>
              <a:rPr lang="en-US" sz="1800"/>
              <a:t>List of milestones for client is visible</a:t>
            </a:r>
            <a:endParaRPr sz="1800"/>
          </a:p>
          <a:p>
            <a:pPr indent="0" lvl="0" marL="228600" rtl="0" algn="l">
              <a:lnSpc>
                <a:spcPct val="90000"/>
              </a:lnSpc>
              <a:spcBef>
                <a:spcPts val="1000"/>
              </a:spcBef>
              <a:spcAft>
                <a:spcPts val="0"/>
              </a:spcAft>
              <a:buNone/>
            </a:pPr>
            <a:r>
              <a:t/>
            </a:r>
            <a:endParaRPr sz="1800"/>
          </a:p>
        </p:txBody>
      </p:sp>
      <p:sp>
        <p:nvSpPr>
          <p:cNvPr id="258" name="Google Shape;258;p8"/>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9" name="Google Shape;259;p8"/>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0" name="Google Shape;260;p8"/>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1" name="Google Shape;261;p8"/>
          <p:cNvPicPr preferRelativeResize="0"/>
          <p:nvPr/>
        </p:nvPicPr>
        <p:blipFill rotWithShape="1">
          <a:blip r:embed="rId4">
            <a:alphaModFix/>
          </a:blip>
          <a:srcRect b="0" l="0" r="0" t="0"/>
          <a:stretch/>
        </p:blipFill>
        <p:spPr>
          <a:xfrm>
            <a:off x="6043888" y="1954805"/>
            <a:ext cx="5628017" cy="2715519"/>
          </a:xfrm>
          <a:prstGeom prst="rect">
            <a:avLst/>
          </a:prstGeom>
          <a:noFill/>
          <a:ln>
            <a:noFill/>
          </a:ln>
        </p:spPr>
      </p:pic>
      <p:cxnSp>
        <p:nvCxnSpPr>
          <p:cNvPr id="262" name="Google Shape;262;p8"/>
          <p:cNvCxnSpPr/>
          <p:nvPr/>
        </p:nvCxnSpPr>
        <p:spPr>
          <a:xfrm flipH="1" rot="10800000">
            <a:off x="4323435" y="2685067"/>
            <a:ext cx="3516900" cy="543600"/>
          </a:xfrm>
          <a:prstGeom prst="straightConnector1">
            <a:avLst/>
          </a:prstGeom>
          <a:noFill/>
          <a:ln cap="flat" cmpd="sng" w="9525">
            <a:solidFill>
              <a:schemeClr val="dk1"/>
            </a:solidFill>
            <a:prstDash val="solid"/>
            <a:miter lim="800000"/>
            <a:headEnd len="sm" w="sm" type="none"/>
            <a:tailEnd len="med" w="med" type="triangle"/>
          </a:ln>
        </p:spPr>
      </p:cxnSp>
      <p:cxnSp>
        <p:nvCxnSpPr>
          <p:cNvPr id="263" name="Google Shape;263;p8"/>
          <p:cNvCxnSpPr/>
          <p:nvPr/>
        </p:nvCxnSpPr>
        <p:spPr>
          <a:xfrm flipH="1" rot="10800000">
            <a:off x="2592550" y="2975282"/>
            <a:ext cx="4209300" cy="551100"/>
          </a:xfrm>
          <a:prstGeom prst="straightConnector1">
            <a:avLst/>
          </a:prstGeom>
          <a:noFill/>
          <a:ln cap="flat" cmpd="sng" w="9525">
            <a:solidFill>
              <a:schemeClr val="dk1"/>
            </a:solidFill>
            <a:prstDash val="solid"/>
            <a:miter lim="800000"/>
            <a:headEnd len="sm" w="sm" type="none"/>
            <a:tailEnd len="med" w="med" type="triangle"/>
          </a:ln>
        </p:spPr>
      </p:cxnSp>
      <p:cxnSp>
        <p:nvCxnSpPr>
          <p:cNvPr id="264" name="Google Shape;264;p8"/>
          <p:cNvCxnSpPr/>
          <p:nvPr/>
        </p:nvCxnSpPr>
        <p:spPr>
          <a:xfrm flipH="1" rot="10800000">
            <a:off x="4323413" y="4060500"/>
            <a:ext cx="1879800" cy="218100"/>
          </a:xfrm>
          <a:prstGeom prst="straightConnector1">
            <a:avLst/>
          </a:prstGeom>
          <a:noFill/>
          <a:ln cap="flat" cmpd="sng" w="9525">
            <a:solidFill>
              <a:schemeClr val="dk2"/>
            </a:solidFill>
            <a:prstDash val="solid"/>
            <a:round/>
            <a:headEnd len="med" w="med" type="none"/>
            <a:tailEnd len="med" w="med" type="triangle"/>
          </a:ln>
        </p:spPr>
      </p:cxnSp>
      <p:cxnSp>
        <p:nvCxnSpPr>
          <p:cNvPr id="265" name="Google Shape;265;p8"/>
          <p:cNvCxnSpPr/>
          <p:nvPr/>
        </p:nvCxnSpPr>
        <p:spPr>
          <a:xfrm flipH="1" rot="10800000">
            <a:off x="3396250" y="2441875"/>
            <a:ext cx="6343500" cy="1543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1" name="Google Shape;271;p9"/>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Mechanicals</a:t>
            </a:r>
            <a:endParaRPr/>
          </a:p>
        </p:txBody>
      </p:sp>
      <p:sp>
        <p:nvSpPr>
          <p:cNvPr id="272" name="Google Shape;272;p9"/>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p9"/>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All Heating and DHW info is entered here</a:t>
            </a:r>
            <a:endParaRPr/>
          </a:p>
          <a:p>
            <a:pPr indent="-228600" lvl="0" marL="228600" rtl="0" algn="l">
              <a:lnSpc>
                <a:spcPct val="90000"/>
              </a:lnSpc>
              <a:spcBef>
                <a:spcPts val="1000"/>
              </a:spcBef>
              <a:spcAft>
                <a:spcPts val="0"/>
              </a:spcAft>
              <a:buClr>
                <a:schemeClr val="dk1"/>
              </a:buClr>
              <a:buSzPts val="1800"/>
              <a:buChar char="•"/>
            </a:pPr>
            <a:r>
              <a:rPr lang="en-US" sz="1800"/>
              <a:t>HPC’s should enter this information for all assessments</a:t>
            </a:r>
            <a:endParaRPr/>
          </a:p>
          <a:p>
            <a:pPr indent="-228600" lvl="0" marL="228600" rtl="0" algn="l">
              <a:lnSpc>
                <a:spcPct val="90000"/>
              </a:lnSpc>
              <a:spcBef>
                <a:spcPts val="1000"/>
              </a:spcBef>
              <a:spcAft>
                <a:spcPts val="0"/>
              </a:spcAft>
              <a:buClr>
                <a:schemeClr val="dk1"/>
              </a:buClr>
              <a:buSzPts val="1800"/>
              <a:buChar char="•"/>
            </a:pPr>
            <a:r>
              <a:rPr lang="en-US" sz="1800"/>
              <a:t>When creating proposal, the print contract will not function unless all mechanicals are populated for Primary Heat and DHW</a:t>
            </a:r>
            <a:endParaRPr/>
          </a:p>
        </p:txBody>
      </p:sp>
      <p:sp>
        <p:nvSpPr>
          <p:cNvPr id="274" name="Google Shape;274;p9"/>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5" name="Google Shape;275;p9"/>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6" name="Google Shape;276;p9"/>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7" name="Google Shape;277;p9"/>
          <p:cNvPicPr preferRelativeResize="0"/>
          <p:nvPr/>
        </p:nvPicPr>
        <p:blipFill rotWithShape="1">
          <a:blip r:embed="rId4">
            <a:alphaModFix/>
          </a:blip>
          <a:srcRect b="0" l="0" r="0" t="0"/>
          <a:stretch/>
        </p:blipFill>
        <p:spPr>
          <a:xfrm>
            <a:off x="5915121" y="962025"/>
            <a:ext cx="5700635" cy="44445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2022-11-15T14:34:54Z</dcterms:created>
  <dc:creator>Brandi Eilers</dc:creator>
</cp:coreProperties>
</file>